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54" r:id="rId2"/>
    <p:sldId id="356" r:id="rId3"/>
    <p:sldId id="2147480058" r:id="rId4"/>
    <p:sldId id="2147480059" r:id="rId5"/>
    <p:sldId id="2147480079" r:id="rId6"/>
    <p:sldId id="358" r:id="rId7"/>
    <p:sldId id="2147480032" r:id="rId8"/>
    <p:sldId id="2147480026" r:id="rId9"/>
    <p:sldId id="2147480060" r:id="rId10"/>
    <p:sldId id="2147480033" r:id="rId11"/>
    <p:sldId id="2147480025" r:id="rId12"/>
    <p:sldId id="2147480061" r:id="rId13"/>
    <p:sldId id="2147480034" r:id="rId14"/>
    <p:sldId id="2147480063" r:id="rId15"/>
    <p:sldId id="2147480062" r:id="rId16"/>
    <p:sldId id="2147480030" r:id="rId17"/>
    <p:sldId id="2147480031" r:id="rId18"/>
    <p:sldId id="2147480070" r:id="rId19"/>
    <p:sldId id="2147480073" r:id="rId20"/>
    <p:sldId id="2147480072" r:id="rId21"/>
    <p:sldId id="2147480071" r:id="rId22"/>
    <p:sldId id="2147480069" r:id="rId23"/>
    <p:sldId id="2147480054" r:id="rId24"/>
    <p:sldId id="2147480068" r:id="rId25"/>
    <p:sldId id="2147480064" r:id="rId26"/>
    <p:sldId id="2147480065" r:id="rId27"/>
    <p:sldId id="2147480067" r:id="rId28"/>
    <p:sldId id="2147480074" r:id="rId29"/>
    <p:sldId id="2147480075" r:id="rId30"/>
    <p:sldId id="2147480076" r:id="rId3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CC00"/>
    <a:srgbClr val="FF6600"/>
    <a:srgbClr val="FFFFFF"/>
    <a:srgbClr val="D6EDBD"/>
    <a:srgbClr val="CCECFF"/>
    <a:srgbClr val="0000FF"/>
    <a:srgbClr val="FFD28F"/>
    <a:srgbClr val="FF9081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5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162EE7-E2BE-4D09-BC58-43370FADA18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BA678-2B35-4B4C-9965-0F9D53520C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Phase 1</a:t>
          </a:r>
          <a:r>
            <a:rPr lang="en-US" dirty="0"/>
            <a:t>: Qwen2.5-VL-Instruct for text and table extraction</a:t>
          </a:r>
        </a:p>
      </dgm:t>
    </dgm:pt>
    <dgm:pt modelId="{72656F0C-3747-460D-951C-C090DCBAEEEF}" type="parTrans" cxnId="{0EC787D6-ECE4-4AA8-819C-6D49F17CEC07}">
      <dgm:prSet/>
      <dgm:spPr/>
      <dgm:t>
        <a:bodyPr/>
        <a:lstStyle/>
        <a:p>
          <a:endParaRPr lang="en-US"/>
        </a:p>
      </dgm:t>
    </dgm:pt>
    <dgm:pt modelId="{CB55D0F8-D91D-4A11-9B3C-C0C919B87496}" type="sibTrans" cxnId="{0EC787D6-ECE4-4AA8-819C-6D49F17CEC07}">
      <dgm:prSet phldrT="1" phldr="0"/>
      <dgm:spPr/>
      <dgm:t>
        <a:bodyPr/>
        <a:lstStyle/>
        <a:p>
          <a:endParaRPr lang="en-US"/>
        </a:p>
      </dgm:t>
    </dgm:pt>
    <dgm:pt modelId="{C73F0636-21A1-4382-B089-72741076A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Phase 2</a:t>
          </a:r>
          <a:r>
            <a:rPr lang="en-US" dirty="0"/>
            <a:t>: DeepSeek-OCR for text and table extraction</a:t>
          </a:r>
        </a:p>
      </dgm:t>
    </dgm:pt>
    <dgm:pt modelId="{0C7D8169-0CD6-482C-8EF3-FBEFF35EE5EC}" type="parTrans" cxnId="{F41AEED7-B1D6-4EE0-ADCA-E1946071C5AD}">
      <dgm:prSet/>
      <dgm:spPr/>
      <dgm:t>
        <a:bodyPr/>
        <a:lstStyle/>
        <a:p>
          <a:endParaRPr lang="en-US"/>
        </a:p>
      </dgm:t>
    </dgm:pt>
    <dgm:pt modelId="{2597F192-C0DB-4D73-8354-7A7BF82E5000}" type="sibTrans" cxnId="{F41AEED7-B1D6-4EE0-ADCA-E1946071C5AD}">
      <dgm:prSet phldrT="2" phldr="0"/>
      <dgm:spPr/>
      <dgm:t>
        <a:bodyPr/>
        <a:lstStyle/>
        <a:p>
          <a:endParaRPr lang="en-US"/>
        </a:p>
      </dgm:t>
    </dgm:pt>
    <dgm:pt modelId="{A14B183D-DDFC-4498-936A-89587CE15A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Phase 3</a:t>
          </a:r>
          <a:r>
            <a:rPr lang="en-US" dirty="0"/>
            <a:t>: DeepSeek-OCR to locate bounding box (e.g., MCCS use cases)</a:t>
          </a:r>
        </a:p>
      </dgm:t>
    </dgm:pt>
    <dgm:pt modelId="{9FF7DED9-094D-422D-9C8D-E8304D5F3526}" type="parTrans" cxnId="{AAF23D5D-CD98-4AE8-96FA-9AA7B2A37114}">
      <dgm:prSet/>
      <dgm:spPr/>
      <dgm:t>
        <a:bodyPr/>
        <a:lstStyle/>
        <a:p>
          <a:endParaRPr lang="en-US"/>
        </a:p>
      </dgm:t>
    </dgm:pt>
    <dgm:pt modelId="{04AF4628-D67E-419F-82E4-86C91101A3C4}" type="sibTrans" cxnId="{AAF23D5D-CD98-4AE8-96FA-9AA7B2A37114}">
      <dgm:prSet phldrT="3" phldr="0"/>
      <dgm:spPr/>
      <dgm:t>
        <a:bodyPr/>
        <a:lstStyle/>
        <a:p>
          <a:endParaRPr lang="en-US"/>
        </a:p>
      </dgm:t>
    </dgm:pt>
    <dgm:pt modelId="{3F85D10A-33F1-4ECC-ABBC-0BDB58C21B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Phase 4</a:t>
          </a:r>
          <a:r>
            <a:rPr lang="en-US" dirty="0"/>
            <a:t>: DeepSeek-OCR for image description including chart, plot, and trend</a:t>
          </a:r>
        </a:p>
      </dgm:t>
    </dgm:pt>
    <dgm:pt modelId="{0651171C-DB54-43BD-A47D-E5B50CEAE4A7}" type="parTrans" cxnId="{843D9658-4583-4FA5-B632-5397B18AD99D}">
      <dgm:prSet/>
      <dgm:spPr/>
      <dgm:t>
        <a:bodyPr/>
        <a:lstStyle/>
        <a:p>
          <a:endParaRPr lang="en-US"/>
        </a:p>
      </dgm:t>
    </dgm:pt>
    <dgm:pt modelId="{5E8A72E2-B33B-49CF-B59B-499EC0F4F211}" type="sibTrans" cxnId="{843D9658-4583-4FA5-B632-5397B18AD99D}">
      <dgm:prSet phldrT="4" phldr="0"/>
      <dgm:spPr/>
      <dgm:t>
        <a:bodyPr/>
        <a:lstStyle/>
        <a:p>
          <a:endParaRPr lang="en-US"/>
        </a:p>
      </dgm:t>
    </dgm:pt>
    <dgm:pt modelId="{290EE870-3042-4C8F-83F4-369902F03F75}" type="pres">
      <dgm:prSet presAssocID="{E3162EE7-E2BE-4D09-BC58-43370FADA18B}" presName="root" presStyleCnt="0">
        <dgm:presLayoutVars>
          <dgm:dir/>
          <dgm:resizeHandles val="exact"/>
        </dgm:presLayoutVars>
      </dgm:prSet>
      <dgm:spPr/>
    </dgm:pt>
    <dgm:pt modelId="{701097F1-2189-4424-8C71-0939C7BFA86C}" type="pres">
      <dgm:prSet presAssocID="{49EBA678-2B35-4B4C-9965-0F9D53520C80}" presName="compNode" presStyleCnt="0"/>
      <dgm:spPr/>
    </dgm:pt>
    <dgm:pt modelId="{7046B3F3-0119-441A-A6BE-1419733D69DB}" type="pres">
      <dgm:prSet presAssocID="{49EBA678-2B35-4B4C-9965-0F9D53520C80}" presName="bgRect" presStyleLbl="bgShp" presStyleIdx="0" presStyleCnt="4"/>
      <dgm:spPr/>
    </dgm:pt>
    <dgm:pt modelId="{FA22840D-D1B2-4600-93E3-08F1C2FAFEB3}" type="pres">
      <dgm:prSet presAssocID="{49EBA678-2B35-4B4C-9965-0F9D53520C8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C3AAB11F-E6AE-4C8B-AF84-23CD7CDF2F34}" type="pres">
      <dgm:prSet presAssocID="{49EBA678-2B35-4B4C-9965-0F9D53520C80}" presName="spaceRect" presStyleCnt="0"/>
      <dgm:spPr/>
    </dgm:pt>
    <dgm:pt modelId="{C7CDDF1B-C724-4EC8-A5A0-37BC7B4896A9}" type="pres">
      <dgm:prSet presAssocID="{49EBA678-2B35-4B4C-9965-0F9D53520C80}" presName="parTx" presStyleLbl="revTx" presStyleIdx="0" presStyleCnt="4">
        <dgm:presLayoutVars>
          <dgm:chMax val="0"/>
          <dgm:chPref val="0"/>
        </dgm:presLayoutVars>
      </dgm:prSet>
      <dgm:spPr/>
    </dgm:pt>
    <dgm:pt modelId="{A9C62239-D3DD-46CF-8166-FA081A6DF1B7}" type="pres">
      <dgm:prSet presAssocID="{CB55D0F8-D91D-4A11-9B3C-C0C919B87496}" presName="sibTrans" presStyleCnt="0"/>
      <dgm:spPr/>
    </dgm:pt>
    <dgm:pt modelId="{9A7F52C4-2A13-44A2-B441-AFE4BF6E502B}" type="pres">
      <dgm:prSet presAssocID="{C73F0636-21A1-4382-B089-72741076AB56}" presName="compNode" presStyleCnt="0"/>
      <dgm:spPr/>
    </dgm:pt>
    <dgm:pt modelId="{36E0F140-6B1F-4B6F-B1B3-975A4BFAA662}" type="pres">
      <dgm:prSet presAssocID="{C73F0636-21A1-4382-B089-72741076AB56}" presName="bgRect" presStyleLbl="bgShp" presStyleIdx="1" presStyleCnt="4"/>
      <dgm:spPr/>
    </dgm:pt>
    <dgm:pt modelId="{B968E21C-7D24-4DB1-BFAD-8E0CA3A26301}" type="pres">
      <dgm:prSet presAssocID="{C73F0636-21A1-4382-B089-72741076AB5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C7C94316-33CE-4E22-B038-C2497080F055}" type="pres">
      <dgm:prSet presAssocID="{C73F0636-21A1-4382-B089-72741076AB56}" presName="spaceRect" presStyleCnt="0"/>
      <dgm:spPr/>
    </dgm:pt>
    <dgm:pt modelId="{DE0528A3-A4BE-41B7-85C3-A99682C05ABB}" type="pres">
      <dgm:prSet presAssocID="{C73F0636-21A1-4382-B089-72741076AB56}" presName="parTx" presStyleLbl="revTx" presStyleIdx="1" presStyleCnt="4">
        <dgm:presLayoutVars>
          <dgm:chMax val="0"/>
          <dgm:chPref val="0"/>
        </dgm:presLayoutVars>
      </dgm:prSet>
      <dgm:spPr/>
    </dgm:pt>
    <dgm:pt modelId="{5081C71F-AE98-4CAE-954F-7EA9EFE59FEC}" type="pres">
      <dgm:prSet presAssocID="{2597F192-C0DB-4D73-8354-7A7BF82E5000}" presName="sibTrans" presStyleCnt="0"/>
      <dgm:spPr/>
    </dgm:pt>
    <dgm:pt modelId="{BA989D2E-891A-43F0-8FB4-2FE838A547F6}" type="pres">
      <dgm:prSet presAssocID="{A14B183D-DDFC-4498-936A-89587CE15AAD}" presName="compNode" presStyleCnt="0"/>
      <dgm:spPr/>
    </dgm:pt>
    <dgm:pt modelId="{52DF840A-C59A-482E-A095-B60FDF2216AD}" type="pres">
      <dgm:prSet presAssocID="{A14B183D-DDFC-4498-936A-89587CE15AAD}" presName="bgRect" presStyleLbl="bgShp" presStyleIdx="2" presStyleCnt="4"/>
      <dgm:spPr/>
    </dgm:pt>
    <dgm:pt modelId="{1F9A72F9-77D2-4540-9B3C-5D0BD2C1E63A}" type="pres">
      <dgm:prSet presAssocID="{A14B183D-DDFC-4498-936A-89587CE15A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solid fill"/>
        </a:ext>
      </dgm:extLst>
    </dgm:pt>
    <dgm:pt modelId="{7ADB6379-8AEA-4535-82E3-5C57D04CB5D4}" type="pres">
      <dgm:prSet presAssocID="{A14B183D-DDFC-4498-936A-89587CE15AAD}" presName="spaceRect" presStyleCnt="0"/>
      <dgm:spPr/>
    </dgm:pt>
    <dgm:pt modelId="{89D01A53-390C-4572-9E7B-82E5FAA16E4B}" type="pres">
      <dgm:prSet presAssocID="{A14B183D-DDFC-4498-936A-89587CE15AAD}" presName="parTx" presStyleLbl="revTx" presStyleIdx="2" presStyleCnt="4">
        <dgm:presLayoutVars>
          <dgm:chMax val="0"/>
          <dgm:chPref val="0"/>
        </dgm:presLayoutVars>
      </dgm:prSet>
      <dgm:spPr/>
    </dgm:pt>
    <dgm:pt modelId="{04658E32-CF4A-475E-BC44-4176B66FEBE7}" type="pres">
      <dgm:prSet presAssocID="{04AF4628-D67E-419F-82E4-86C91101A3C4}" presName="sibTrans" presStyleCnt="0"/>
      <dgm:spPr/>
    </dgm:pt>
    <dgm:pt modelId="{82E85311-AD0B-40CD-A807-07F5CDDC984B}" type="pres">
      <dgm:prSet presAssocID="{3F85D10A-33F1-4ECC-ABBC-0BDB58C21B4C}" presName="compNode" presStyleCnt="0"/>
      <dgm:spPr/>
    </dgm:pt>
    <dgm:pt modelId="{43A06999-F0D1-4734-8F9E-EEBF2375C97F}" type="pres">
      <dgm:prSet presAssocID="{3F85D10A-33F1-4ECC-ABBC-0BDB58C21B4C}" presName="bgRect" presStyleLbl="bgShp" presStyleIdx="3" presStyleCnt="4"/>
      <dgm:spPr/>
    </dgm:pt>
    <dgm:pt modelId="{76CEAC44-64D6-473A-AEEE-74D88185F1E3}" type="pres">
      <dgm:prSet presAssocID="{3F85D10A-33F1-4ECC-ABBC-0BDB58C21B4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5D2200EA-A781-422C-A0EF-39DB406A3AE4}" type="pres">
      <dgm:prSet presAssocID="{3F85D10A-33F1-4ECC-ABBC-0BDB58C21B4C}" presName="spaceRect" presStyleCnt="0"/>
      <dgm:spPr/>
    </dgm:pt>
    <dgm:pt modelId="{D692EE5A-8833-4370-9292-96FE68F2359C}" type="pres">
      <dgm:prSet presAssocID="{3F85D10A-33F1-4ECC-ABBC-0BDB58C21B4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7401230-43A1-4640-A37A-700DAFC56FE6}" type="presOf" srcId="{A14B183D-DDFC-4498-936A-89587CE15AAD}" destId="{89D01A53-390C-4572-9E7B-82E5FAA16E4B}" srcOrd="0" destOrd="0" presId="urn:microsoft.com/office/officeart/2018/2/layout/IconVerticalSolidList"/>
    <dgm:cxn modelId="{CFD76936-5226-4137-8EFC-5CB3864BAA2B}" type="presOf" srcId="{C73F0636-21A1-4382-B089-72741076AB56}" destId="{DE0528A3-A4BE-41B7-85C3-A99682C05ABB}" srcOrd="0" destOrd="0" presId="urn:microsoft.com/office/officeart/2018/2/layout/IconVerticalSolidList"/>
    <dgm:cxn modelId="{AAF23D5D-CD98-4AE8-96FA-9AA7B2A37114}" srcId="{E3162EE7-E2BE-4D09-BC58-43370FADA18B}" destId="{A14B183D-DDFC-4498-936A-89587CE15AAD}" srcOrd="2" destOrd="0" parTransId="{9FF7DED9-094D-422D-9C8D-E8304D5F3526}" sibTransId="{04AF4628-D67E-419F-82E4-86C91101A3C4}"/>
    <dgm:cxn modelId="{2D935665-9AF7-4967-98EB-4ED4B9291CE3}" type="presOf" srcId="{E3162EE7-E2BE-4D09-BC58-43370FADA18B}" destId="{290EE870-3042-4C8F-83F4-369902F03F75}" srcOrd="0" destOrd="0" presId="urn:microsoft.com/office/officeart/2018/2/layout/IconVerticalSolidList"/>
    <dgm:cxn modelId="{F4CE0746-DE7C-4DA6-BDD8-566F6CF96BC2}" type="presOf" srcId="{3F85D10A-33F1-4ECC-ABBC-0BDB58C21B4C}" destId="{D692EE5A-8833-4370-9292-96FE68F2359C}" srcOrd="0" destOrd="0" presId="urn:microsoft.com/office/officeart/2018/2/layout/IconVerticalSolidList"/>
    <dgm:cxn modelId="{843D9658-4583-4FA5-B632-5397B18AD99D}" srcId="{E3162EE7-E2BE-4D09-BC58-43370FADA18B}" destId="{3F85D10A-33F1-4ECC-ABBC-0BDB58C21B4C}" srcOrd="3" destOrd="0" parTransId="{0651171C-DB54-43BD-A47D-E5B50CEAE4A7}" sibTransId="{5E8A72E2-B33B-49CF-B59B-499EC0F4F211}"/>
    <dgm:cxn modelId="{0231CDD2-32BD-4E7F-9DD3-DE152C0843FC}" type="presOf" srcId="{49EBA678-2B35-4B4C-9965-0F9D53520C80}" destId="{C7CDDF1B-C724-4EC8-A5A0-37BC7B4896A9}" srcOrd="0" destOrd="0" presId="urn:microsoft.com/office/officeart/2018/2/layout/IconVerticalSolidList"/>
    <dgm:cxn modelId="{0EC787D6-ECE4-4AA8-819C-6D49F17CEC07}" srcId="{E3162EE7-E2BE-4D09-BC58-43370FADA18B}" destId="{49EBA678-2B35-4B4C-9965-0F9D53520C80}" srcOrd="0" destOrd="0" parTransId="{72656F0C-3747-460D-951C-C090DCBAEEEF}" sibTransId="{CB55D0F8-D91D-4A11-9B3C-C0C919B87496}"/>
    <dgm:cxn modelId="{F41AEED7-B1D6-4EE0-ADCA-E1946071C5AD}" srcId="{E3162EE7-E2BE-4D09-BC58-43370FADA18B}" destId="{C73F0636-21A1-4382-B089-72741076AB56}" srcOrd="1" destOrd="0" parTransId="{0C7D8169-0CD6-482C-8EF3-FBEFF35EE5EC}" sibTransId="{2597F192-C0DB-4D73-8354-7A7BF82E5000}"/>
    <dgm:cxn modelId="{A5949A88-A81F-4E5D-B5DA-B6865F494A2D}" type="presParOf" srcId="{290EE870-3042-4C8F-83F4-369902F03F75}" destId="{701097F1-2189-4424-8C71-0939C7BFA86C}" srcOrd="0" destOrd="0" presId="urn:microsoft.com/office/officeart/2018/2/layout/IconVerticalSolidList"/>
    <dgm:cxn modelId="{D71731F7-247B-4861-8D15-580C464D42E7}" type="presParOf" srcId="{701097F1-2189-4424-8C71-0939C7BFA86C}" destId="{7046B3F3-0119-441A-A6BE-1419733D69DB}" srcOrd="0" destOrd="0" presId="urn:microsoft.com/office/officeart/2018/2/layout/IconVerticalSolidList"/>
    <dgm:cxn modelId="{E83E7BB1-D6F7-4BE1-8E3D-406BB40E7E79}" type="presParOf" srcId="{701097F1-2189-4424-8C71-0939C7BFA86C}" destId="{FA22840D-D1B2-4600-93E3-08F1C2FAFEB3}" srcOrd="1" destOrd="0" presId="urn:microsoft.com/office/officeart/2018/2/layout/IconVerticalSolidList"/>
    <dgm:cxn modelId="{0DC7D360-A19F-491F-83CA-B5E1F29C28E4}" type="presParOf" srcId="{701097F1-2189-4424-8C71-0939C7BFA86C}" destId="{C3AAB11F-E6AE-4C8B-AF84-23CD7CDF2F34}" srcOrd="2" destOrd="0" presId="urn:microsoft.com/office/officeart/2018/2/layout/IconVerticalSolidList"/>
    <dgm:cxn modelId="{ACD9AF6A-0A05-4487-8097-FC59F03E8EFD}" type="presParOf" srcId="{701097F1-2189-4424-8C71-0939C7BFA86C}" destId="{C7CDDF1B-C724-4EC8-A5A0-37BC7B4896A9}" srcOrd="3" destOrd="0" presId="urn:microsoft.com/office/officeart/2018/2/layout/IconVerticalSolidList"/>
    <dgm:cxn modelId="{B1AE0F2D-8404-417C-BC7C-3A15D3AE02BC}" type="presParOf" srcId="{290EE870-3042-4C8F-83F4-369902F03F75}" destId="{A9C62239-D3DD-46CF-8166-FA081A6DF1B7}" srcOrd="1" destOrd="0" presId="urn:microsoft.com/office/officeart/2018/2/layout/IconVerticalSolidList"/>
    <dgm:cxn modelId="{B74EDB5A-BD50-48E2-B85C-DD266CEC1609}" type="presParOf" srcId="{290EE870-3042-4C8F-83F4-369902F03F75}" destId="{9A7F52C4-2A13-44A2-B441-AFE4BF6E502B}" srcOrd="2" destOrd="0" presId="urn:microsoft.com/office/officeart/2018/2/layout/IconVerticalSolidList"/>
    <dgm:cxn modelId="{BC83955E-19B7-4922-B75A-79DA86AF44B4}" type="presParOf" srcId="{9A7F52C4-2A13-44A2-B441-AFE4BF6E502B}" destId="{36E0F140-6B1F-4B6F-B1B3-975A4BFAA662}" srcOrd="0" destOrd="0" presId="urn:microsoft.com/office/officeart/2018/2/layout/IconVerticalSolidList"/>
    <dgm:cxn modelId="{B354F108-10EB-43CF-878B-D89EBB5A0F7F}" type="presParOf" srcId="{9A7F52C4-2A13-44A2-B441-AFE4BF6E502B}" destId="{B968E21C-7D24-4DB1-BFAD-8E0CA3A26301}" srcOrd="1" destOrd="0" presId="urn:microsoft.com/office/officeart/2018/2/layout/IconVerticalSolidList"/>
    <dgm:cxn modelId="{A0685A67-2CB5-43B9-A3A3-4D49846BA4DA}" type="presParOf" srcId="{9A7F52C4-2A13-44A2-B441-AFE4BF6E502B}" destId="{C7C94316-33CE-4E22-B038-C2497080F055}" srcOrd="2" destOrd="0" presId="urn:microsoft.com/office/officeart/2018/2/layout/IconVerticalSolidList"/>
    <dgm:cxn modelId="{AAD4692F-4E97-47DD-A5E6-500C7DB12255}" type="presParOf" srcId="{9A7F52C4-2A13-44A2-B441-AFE4BF6E502B}" destId="{DE0528A3-A4BE-41B7-85C3-A99682C05ABB}" srcOrd="3" destOrd="0" presId="urn:microsoft.com/office/officeart/2018/2/layout/IconVerticalSolidList"/>
    <dgm:cxn modelId="{DE7E1575-27FB-4D48-894B-480F651BF052}" type="presParOf" srcId="{290EE870-3042-4C8F-83F4-369902F03F75}" destId="{5081C71F-AE98-4CAE-954F-7EA9EFE59FEC}" srcOrd="3" destOrd="0" presId="urn:microsoft.com/office/officeart/2018/2/layout/IconVerticalSolidList"/>
    <dgm:cxn modelId="{DE51FF77-D305-487A-824D-39B6E0EFC9FE}" type="presParOf" srcId="{290EE870-3042-4C8F-83F4-369902F03F75}" destId="{BA989D2E-891A-43F0-8FB4-2FE838A547F6}" srcOrd="4" destOrd="0" presId="urn:microsoft.com/office/officeart/2018/2/layout/IconVerticalSolidList"/>
    <dgm:cxn modelId="{3855C8E5-E8D3-49F2-A00A-5034FB524E13}" type="presParOf" srcId="{BA989D2E-891A-43F0-8FB4-2FE838A547F6}" destId="{52DF840A-C59A-482E-A095-B60FDF2216AD}" srcOrd="0" destOrd="0" presId="urn:microsoft.com/office/officeart/2018/2/layout/IconVerticalSolidList"/>
    <dgm:cxn modelId="{383A9C9B-FB1B-44B9-AF51-A054B7C6370F}" type="presParOf" srcId="{BA989D2E-891A-43F0-8FB4-2FE838A547F6}" destId="{1F9A72F9-77D2-4540-9B3C-5D0BD2C1E63A}" srcOrd="1" destOrd="0" presId="urn:microsoft.com/office/officeart/2018/2/layout/IconVerticalSolidList"/>
    <dgm:cxn modelId="{C856A331-7029-45BA-9B70-F23FF05089CD}" type="presParOf" srcId="{BA989D2E-891A-43F0-8FB4-2FE838A547F6}" destId="{7ADB6379-8AEA-4535-82E3-5C57D04CB5D4}" srcOrd="2" destOrd="0" presId="urn:microsoft.com/office/officeart/2018/2/layout/IconVerticalSolidList"/>
    <dgm:cxn modelId="{158C8166-E67C-4E37-89D8-51CB9715FE02}" type="presParOf" srcId="{BA989D2E-891A-43F0-8FB4-2FE838A547F6}" destId="{89D01A53-390C-4572-9E7B-82E5FAA16E4B}" srcOrd="3" destOrd="0" presId="urn:microsoft.com/office/officeart/2018/2/layout/IconVerticalSolidList"/>
    <dgm:cxn modelId="{1981F5C0-E99A-4890-AE11-E27633FAE96F}" type="presParOf" srcId="{290EE870-3042-4C8F-83F4-369902F03F75}" destId="{04658E32-CF4A-475E-BC44-4176B66FEBE7}" srcOrd="5" destOrd="0" presId="urn:microsoft.com/office/officeart/2018/2/layout/IconVerticalSolidList"/>
    <dgm:cxn modelId="{C542AA02-E762-4897-AE65-F91B21E9296C}" type="presParOf" srcId="{290EE870-3042-4C8F-83F4-369902F03F75}" destId="{82E85311-AD0B-40CD-A807-07F5CDDC984B}" srcOrd="6" destOrd="0" presId="urn:microsoft.com/office/officeart/2018/2/layout/IconVerticalSolidList"/>
    <dgm:cxn modelId="{FFCD2DC8-7E95-4445-A1CE-18102E9FBE44}" type="presParOf" srcId="{82E85311-AD0B-40CD-A807-07F5CDDC984B}" destId="{43A06999-F0D1-4734-8F9E-EEBF2375C97F}" srcOrd="0" destOrd="0" presId="urn:microsoft.com/office/officeart/2018/2/layout/IconVerticalSolidList"/>
    <dgm:cxn modelId="{2A298E58-8769-44AF-B9BD-6564BB1B06C6}" type="presParOf" srcId="{82E85311-AD0B-40CD-A807-07F5CDDC984B}" destId="{76CEAC44-64D6-473A-AEEE-74D88185F1E3}" srcOrd="1" destOrd="0" presId="urn:microsoft.com/office/officeart/2018/2/layout/IconVerticalSolidList"/>
    <dgm:cxn modelId="{191A3366-783B-47C3-8C59-459EBD47B2EA}" type="presParOf" srcId="{82E85311-AD0B-40CD-A807-07F5CDDC984B}" destId="{5D2200EA-A781-422C-A0EF-39DB406A3AE4}" srcOrd="2" destOrd="0" presId="urn:microsoft.com/office/officeart/2018/2/layout/IconVerticalSolidList"/>
    <dgm:cxn modelId="{A53B9761-DC6B-4C18-AFD7-10289ECFB9E2}" type="presParOf" srcId="{82E85311-AD0B-40CD-A807-07F5CDDC984B}" destId="{D692EE5A-8833-4370-9292-96FE68F235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6B3F3-0119-441A-A6BE-1419733D69DB}">
      <dsp:nvSpPr>
        <dsp:cNvPr id="0" name=""/>
        <dsp:cNvSpPr/>
      </dsp:nvSpPr>
      <dsp:spPr>
        <a:xfrm>
          <a:off x="0" y="1893"/>
          <a:ext cx="11507787" cy="9597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2840D-D1B2-4600-93E3-08F1C2FAFEB3}">
      <dsp:nvSpPr>
        <dsp:cNvPr id="0" name=""/>
        <dsp:cNvSpPr/>
      </dsp:nvSpPr>
      <dsp:spPr>
        <a:xfrm>
          <a:off x="290316" y="217831"/>
          <a:ext cx="527848" cy="5278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DDF1B-C724-4EC8-A5A0-37BC7B4896A9}">
      <dsp:nvSpPr>
        <dsp:cNvPr id="0" name=""/>
        <dsp:cNvSpPr/>
      </dsp:nvSpPr>
      <dsp:spPr>
        <a:xfrm>
          <a:off x="1108480" y="1893"/>
          <a:ext cx="10399306" cy="959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571" tIns="101571" rIns="101571" bIns="1015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Phase 1</a:t>
          </a:r>
          <a:r>
            <a:rPr lang="en-US" sz="2200" kern="1200" dirty="0"/>
            <a:t>: Qwen2.5-VL-Instruct for text and table extraction</a:t>
          </a:r>
        </a:p>
      </dsp:txBody>
      <dsp:txXfrm>
        <a:off x="1108480" y="1893"/>
        <a:ext cx="10399306" cy="959723"/>
      </dsp:txXfrm>
    </dsp:sp>
    <dsp:sp modelId="{36E0F140-6B1F-4B6F-B1B3-975A4BFAA662}">
      <dsp:nvSpPr>
        <dsp:cNvPr id="0" name=""/>
        <dsp:cNvSpPr/>
      </dsp:nvSpPr>
      <dsp:spPr>
        <a:xfrm>
          <a:off x="0" y="1201548"/>
          <a:ext cx="11507787" cy="9597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8E21C-7D24-4DB1-BFAD-8E0CA3A26301}">
      <dsp:nvSpPr>
        <dsp:cNvPr id="0" name=""/>
        <dsp:cNvSpPr/>
      </dsp:nvSpPr>
      <dsp:spPr>
        <a:xfrm>
          <a:off x="290316" y="1417486"/>
          <a:ext cx="527848" cy="5278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528A3-A4BE-41B7-85C3-A99682C05ABB}">
      <dsp:nvSpPr>
        <dsp:cNvPr id="0" name=""/>
        <dsp:cNvSpPr/>
      </dsp:nvSpPr>
      <dsp:spPr>
        <a:xfrm>
          <a:off x="1108480" y="1201548"/>
          <a:ext cx="10399306" cy="959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571" tIns="101571" rIns="101571" bIns="1015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Phase 2</a:t>
          </a:r>
          <a:r>
            <a:rPr lang="en-US" sz="2200" kern="1200" dirty="0"/>
            <a:t>: DeepSeek-OCR for text and table extraction</a:t>
          </a:r>
        </a:p>
      </dsp:txBody>
      <dsp:txXfrm>
        <a:off x="1108480" y="1201548"/>
        <a:ext cx="10399306" cy="959723"/>
      </dsp:txXfrm>
    </dsp:sp>
    <dsp:sp modelId="{52DF840A-C59A-482E-A095-B60FDF2216AD}">
      <dsp:nvSpPr>
        <dsp:cNvPr id="0" name=""/>
        <dsp:cNvSpPr/>
      </dsp:nvSpPr>
      <dsp:spPr>
        <a:xfrm>
          <a:off x="0" y="2401202"/>
          <a:ext cx="11507787" cy="9597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A72F9-77D2-4540-9B3C-5D0BD2C1E63A}">
      <dsp:nvSpPr>
        <dsp:cNvPr id="0" name=""/>
        <dsp:cNvSpPr/>
      </dsp:nvSpPr>
      <dsp:spPr>
        <a:xfrm>
          <a:off x="290316" y="2617140"/>
          <a:ext cx="527848" cy="5278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01A53-390C-4572-9E7B-82E5FAA16E4B}">
      <dsp:nvSpPr>
        <dsp:cNvPr id="0" name=""/>
        <dsp:cNvSpPr/>
      </dsp:nvSpPr>
      <dsp:spPr>
        <a:xfrm>
          <a:off x="1108480" y="2401202"/>
          <a:ext cx="10399306" cy="959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571" tIns="101571" rIns="101571" bIns="1015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Phase 3</a:t>
          </a:r>
          <a:r>
            <a:rPr lang="en-US" sz="2200" kern="1200" dirty="0"/>
            <a:t>: DeepSeek-OCR to locate bounding box (e.g., MCCS use cases)</a:t>
          </a:r>
        </a:p>
      </dsp:txBody>
      <dsp:txXfrm>
        <a:off x="1108480" y="2401202"/>
        <a:ext cx="10399306" cy="959723"/>
      </dsp:txXfrm>
    </dsp:sp>
    <dsp:sp modelId="{43A06999-F0D1-4734-8F9E-EEBF2375C97F}">
      <dsp:nvSpPr>
        <dsp:cNvPr id="0" name=""/>
        <dsp:cNvSpPr/>
      </dsp:nvSpPr>
      <dsp:spPr>
        <a:xfrm>
          <a:off x="0" y="3600857"/>
          <a:ext cx="11507787" cy="9597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EAC44-64D6-473A-AEEE-74D88185F1E3}">
      <dsp:nvSpPr>
        <dsp:cNvPr id="0" name=""/>
        <dsp:cNvSpPr/>
      </dsp:nvSpPr>
      <dsp:spPr>
        <a:xfrm>
          <a:off x="290316" y="3816795"/>
          <a:ext cx="527848" cy="5278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2EE5A-8833-4370-9292-96FE68F2359C}">
      <dsp:nvSpPr>
        <dsp:cNvPr id="0" name=""/>
        <dsp:cNvSpPr/>
      </dsp:nvSpPr>
      <dsp:spPr>
        <a:xfrm>
          <a:off x="1108480" y="3600857"/>
          <a:ext cx="10399306" cy="959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571" tIns="101571" rIns="101571" bIns="1015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Phase 4</a:t>
          </a:r>
          <a:r>
            <a:rPr lang="en-US" sz="2200" kern="1200" dirty="0"/>
            <a:t>: DeepSeek-OCR for image description including chart, plot, and trend</a:t>
          </a:r>
        </a:p>
      </dsp:txBody>
      <dsp:txXfrm>
        <a:off x="1108480" y="3600857"/>
        <a:ext cx="10399306" cy="959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2245A-28D2-42F1-AA04-01FE9070495E}" type="datetimeFigureOut">
              <a:rPr lang="th-TH" smtClean="0"/>
              <a:t>22/12/68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8F951-AF37-48D1-9893-AEC2ADA723A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672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8F951-AF37-48D1-9893-AEC2ADA723A4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5510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6406D-21E4-9FD0-19B6-B1CFC86B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F273D-F371-EB4A-8E24-48353462A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33D1D-D913-084A-6B03-69F8B0F9C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5742F-1601-0D1C-8A05-62FFEA709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8F951-AF37-48D1-9893-AEC2ADA723A4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194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1312" y="1700213"/>
            <a:ext cx="6669348" cy="2546351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4800" spc="-4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 </a:t>
            </a:r>
            <a:br>
              <a:rPr lang="en-US"/>
            </a:br>
            <a:r>
              <a:rPr lang="en-US"/>
              <a:t>maximum 3 rows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04F11C-8931-4F2C-862F-B58C9926FB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312" y="5292139"/>
            <a:ext cx="4763222" cy="2990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ts val="2500"/>
              </a:lnSpc>
              <a:spcBef>
                <a:spcPts val="1600"/>
              </a:spcBef>
              <a:buNone/>
              <a:defRPr sz="2000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effectLst/>
              </a:rPr>
              <a:t>Name and surname of presenter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7344523-A5CE-A6FC-F781-E7311D7A40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312" y="5716803"/>
            <a:ext cx="4763222" cy="310958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buNone/>
              <a:defRPr sz="200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 and place</a:t>
            </a:r>
            <a:endParaRPr lang="en-US" dirty="0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D5663B02-B92E-DE7E-CBA0-CC03E7971C3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149976" y="6874476"/>
            <a:ext cx="1820862" cy="17716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mtClean="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A891D450-FBC2-2799-313D-A58006FB65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45267" y="6874477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8E763E8F-9850-507E-F722-1F563D0909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91850" y="6874476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45FB482-F5AB-5445-EB72-C068969C87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176" y="340518"/>
            <a:ext cx="2059201" cy="5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13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point slid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4730369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0C5C391-C03E-5C0C-305F-90EF17223A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12825"/>
            <a:ext cx="3744629" cy="1263650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F8020B-23D8-1C1C-6CB8-FE99BC4E677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57913" y="341313"/>
            <a:ext cx="5686141" cy="5921375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>
              <a:defRPr lang="en-US" sz="1200" dirty="0" smtClean="0">
                <a:solidFill>
                  <a:sysClr val="windowText" lastClr="000000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750BC-B02E-A425-E0A5-9255AB4C8264}"/>
              </a:ext>
            </a:extLst>
          </p:cNvPr>
          <p:cNvSpPr txBox="1"/>
          <p:nvPr userDrawn="1"/>
        </p:nvSpPr>
        <p:spPr>
          <a:xfrm>
            <a:off x="332169" y="6435512"/>
            <a:ext cx="2567442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sv-SE"/>
            </a:defPPr>
            <a:lvl1pPr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>
                <a:solidFill>
                  <a:srgbClr val="505055"/>
                </a:solidFill>
              </a:rPr>
              <a:t>© Bangkok Bank</a:t>
            </a:r>
            <a:endParaRPr lang="en-US" dirty="0">
              <a:solidFill>
                <a:srgbClr val="505055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917B3-C9E5-5626-5476-26632508A2E8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543AA-9C71-8DA1-D4A5-43ED451E6B5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15BD9-9AC1-5BC7-FD6D-8087B629CA4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D2ABA32-6038-5A8E-3064-29F97E611A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598" y="3028950"/>
            <a:ext cx="3744630" cy="323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37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B5D300B-3A22-9FA4-F3BA-F17F0FA1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4517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B5A533-88AD-C93F-0FA0-3752737780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598" y="3028950"/>
            <a:ext cx="3744630" cy="323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49BBFD-44B0-78F6-C2FC-84DE230EFE1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19575" y="3028950"/>
            <a:ext cx="3744629" cy="323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C8943-65EC-4C53-2757-90C7D52CC87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E5241-5222-B7CD-133D-51A32D71B1C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A8168-CE73-CEEF-9DA4-3478383543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88CE95F-D557-13CB-F596-A8255991C9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12825"/>
            <a:ext cx="3744629" cy="1263650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81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C34D1405-1806-0F3B-E523-C18D27D578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41313" y="1700213"/>
            <a:ext cx="3751261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676B627-3BCF-2DFB-C36C-28966F93C6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886" y="2357438"/>
            <a:ext cx="3751261" cy="3233737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latshållare för text 2">
            <a:extLst>
              <a:ext uri="{FF2B5EF4-FFF2-40B4-BE49-F238E27FC236}">
                <a16:creationId xmlns:a16="http://schemas.microsoft.com/office/drawing/2014/main" id="{D9E2977C-EF68-461C-3C57-A0A07416AF00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219575" y="1700213"/>
            <a:ext cx="3751263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F9117F6-28B4-674B-CC78-B56AEDA230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9574" y="2357438"/>
            <a:ext cx="3750579" cy="3233737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latshållare för text 2">
            <a:extLst>
              <a:ext uri="{FF2B5EF4-FFF2-40B4-BE49-F238E27FC236}">
                <a16:creationId xmlns:a16="http://schemas.microsoft.com/office/drawing/2014/main" id="{A3B6B719-C083-134A-1CA7-E5E0AF98823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96346" y="1700213"/>
            <a:ext cx="375275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85B84AC-5E47-FABC-4CE0-80214C0CD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98007" y="2357438"/>
            <a:ext cx="3751264" cy="3233737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FBEC076-831A-F009-922F-75619323E6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740" y="1514740"/>
            <a:ext cx="3765600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 spc="0" baseline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0942E5-8BF9-9418-3D10-18FF9F41A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12075" y="1514740"/>
            <a:ext cx="3765600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 spc="0" baseline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193B36F-1095-1637-E2A2-38C35BC26E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90337" y="1514688"/>
            <a:ext cx="3758763" cy="4582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 spc="0" baseline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58840-6194-6363-932C-F87A2DE7D309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7AB51-C190-439D-39CE-8D2059921E5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75E87-66FF-85C1-DB08-92BBB7E078F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85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fotnot/data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C242A940-03E3-9A04-81EE-EF3AFA42AFC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41314" y="1700213"/>
            <a:ext cx="277631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06DEF1F4-5BF0-84F3-3FBA-AE393E2112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887" y="2357438"/>
            <a:ext cx="2776314" cy="2562225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101A9797-BAAA-245F-F268-6D9223C8A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740" y="1514740"/>
            <a:ext cx="278692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9C330704-6C21-DFE5-CDAC-405CA16263D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246282" y="1700213"/>
            <a:ext cx="277631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40E91D7-EBE0-5D59-130F-C1759C00139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52855" y="2357438"/>
            <a:ext cx="2776314" cy="2562225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EF3D4C47-ACF8-F8D4-F575-CEAE0C22CB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5708" y="1514740"/>
            <a:ext cx="278692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25" name="Platshållare för text 2">
            <a:extLst>
              <a:ext uri="{FF2B5EF4-FFF2-40B4-BE49-F238E27FC236}">
                <a16:creationId xmlns:a16="http://schemas.microsoft.com/office/drawing/2014/main" id="{225E9783-5B3C-0F63-89C2-D76EF82A020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154197" y="1700213"/>
            <a:ext cx="277631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2861B3-D212-E2A0-601A-027943208FC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60770" y="2357438"/>
            <a:ext cx="2776314" cy="2562225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E0B9E576-FF5D-FB3D-9ED2-D45106C327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43623" y="1514740"/>
            <a:ext cx="278692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34" name="Platshållare för text 2">
            <a:extLst>
              <a:ext uri="{FF2B5EF4-FFF2-40B4-BE49-F238E27FC236}">
                <a16:creationId xmlns:a16="http://schemas.microsoft.com/office/drawing/2014/main" id="{70B84892-FB80-05C2-69A3-37D18910AC3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63139" y="1700213"/>
            <a:ext cx="277631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0F33598-E126-3180-7165-66C6CEDEC7A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69712" y="2357438"/>
            <a:ext cx="2776314" cy="2562225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17621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/>
            </a:lvl2pPr>
            <a:lvl3pPr marL="36036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/>
            </a:lvl3pPr>
            <a:lvl4pPr marL="5365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4pPr>
            <a:lvl5pPr marL="71913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43DEA4ED-CB32-D49F-7FA7-4BF37290E5A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2565" y="1514740"/>
            <a:ext cx="2786926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Autofit/>
          </a:bodyPr>
          <a:lstStyle>
            <a:lvl1pPr marL="162000" indent="0">
              <a:buNone/>
              <a:defRPr sz="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E37134-1084-E3BF-B2C6-6660B58E15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7886" y="5716588"/>
            <a:ext cx="2776314" cy="5461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fotnot/data source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17D54AF7-E63F-9FC4-04E6-8121AA05BA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51374" y="5716588"/>
            <a:ext cx="2776314" cy="5461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fotnot/data source</a:t>
            </a:r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093DBE0-045E-2331-2D91-BCE1CA85F31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61820" y="5716588"/>
            <a:ext cx="2776314" cy="5461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fotnot/data source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0C7006A-5043-11BB-2514-0C73A2BB78E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70305" y="5716588"/>
            <a:ext cx="2776314" cy="5461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add fotnot/data source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41BFC-58FC-20C5-545B-0B1382488ED3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6B01424-6894-AD4A-B6C1-32169BD26DBF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0ADF1B-1914-9FB2-E7A4-2C8AC1A56105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54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point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41785CA3-D21A-FB22-94B8-1C3AD1F4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4730369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36C9E59B-8806-1210-BE2E-351FA641D2D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57913" y="341313"/>
            <a:ext cx="5691187" cy="5921376"/>
          </a:xfrm>
          <a:noFill/>
        </p:spPr>
        <p:txBody>
          <a:bodyPr lIns="0" tIns="216000" anchor="t" anchorCtr="1">
            <a:normAutofit/>
          </a:bodyPr>
          <a:lstStyle>
            <a:lvl1pPr marL="0" indent="0">
              <a:buNone/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F948A-3BE4-3770-33CE-13A45CB37B2F}"/>
              </a:ext>
            </a:extLst>
          </p:cNvPr>
          <p:cNvSpPr txBox="1"/>
          <p:nvPr userDrawn="1"/>
        </p:nvSpPr>
        <p:spPr>
          <a:xfrm>
            <a:off x="332169" y="6435512"/>
            <a:ext cx="2567442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sv-SE"/>
            </a:defPPr>
            <a:lvl1pPr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>
                <a:solidFill>
                  <a:srgbClr val="505055"/>
                </a:solidFill>
              </a:rPr>
              <a:t>© Bangkok Bank</a:t>
            </a:r>
            <a:endParaRPr lang="en-US" dirty="0">
              <a:solidFill>
                <a:srgbClr val="505055"/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C14D70D-7473-21C0-7428-7120485A313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CF1E9B1-7F90-AD81-AB86-F178A265223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D80071B-F04B-CF90-22DF-F08B9AC8C6A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2474C5F-7EBD-6FDE-69FB-683D653325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12825"/>
            <a:ext cx="4714592" cy="1263650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FDC57AC-5988-6C7B-2BC7-493D498F49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598" y="3028950"/>
            <a:ext cx="4714592" cy="323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84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85B84AC-5E47-FABC-4CE0-80214C0CD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89265" y="4808660"/>
            <a:ext cx="3759835" cy="145402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1200"/>
              </a:spcBef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C6D7684-9779-DA4A-4FB0-FE330484253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219575" y="1700214"/>
            <a:ext cx="3740159" cy="2547938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ysClr val="windowText" lastClr="000000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28" name="Platshållare för text 2">
            <a:extLst>
              <a:ext uri="{FF2B5EF4-FFF2-40B4-BE49-F238E27FC236}">
                <a16:creationId xmlns:a16="http://schemas.microsoft.com/office/drawing/2014/main" id="{D9E2977C-EF68-461C-3C57-A0A07416AF00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230678" y="4373562"/>
            <a:ext cx="3740159" cy="3510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F9117F6-28B4-674B-CC78-B56AEDA230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9575" y="4808660"/>
            <a:ext cx="3739072" cy="145402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1200"/>
              </a:spcBef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9434C90-3BA7-D9AF-E365-45FD0D5F97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08940" y="1700213"/>
            <a:ext cx="3740159" cy="2547938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ysClr val="windowText" lastClr="000000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30" name="Platshållare för text 2">
            <a:extLst>
              <a:ext uri="{FF2B5EF4-FFF2-40B4-BE49-F238E27FC236}">
                <a16:creationId xmlns:a16="http://schemas.microsoft.com/office/drawing/2014/main" id="{A3B6B719-C083-134A-1CA7-E5E0AF98823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97838" y="4373562"/>
            <a:ext cx="3759200" cy="3510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ADB20-6010-DB19-CD8D-86374CCB4B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7" y="1700213"/>
            <a:ext cx="2776254" cy="2546349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C187D-0330-78E5-F13B-061222917732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0118D-6F6F-D708-FAE9-1DB421B0BCC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740B0-79E6-BE7C-C269-AC78B8D8D4A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58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81A799-E249-6549-3715-550E6ED0B7A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0500" y="1700213"/>
            <a:ext cx="3751262" cy="2547939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ysClr val="windowText" lastClr="000000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C34D1405-1806-0F3B-E523-C18D27D578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41312" y="4373563"/>
            <a:ext cx="3750449" cy="3510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676B627-3BCF-2DFB-C36C-28966F93C6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6095" y="4808660"/>
            <a:ext cx="3751200" cy="145402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C6D7684-9779-DA4A-4FB0-FE330484253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219575" y="1700213"/>
            <a:ext cx="3751262" cy="2547939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ysClr val="windowText" lastClr="000000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28" name="Platshållare för text 2">
            <a:extLst>
              <a:ext uri="{FF2B5EF4-FFF2-40B4-BE49-F238E27FC236}">
                <a16:creationId xmlns:a16="http://schemas.microsoft.com/office/drawing/2014/main" id="{D9E2977C-EF68-461C-3C57-A0A07416AF00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219572" y="4373563"/>
            <a:ext cx="3751265" cy="3510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F9117F6-28B4-674B-CC78-B56AEDA230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18487" y="4808660"/>
            <a:ext cx="3752351" cy="145402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9434C90-3BA7-D9AF-E365-45FD0D5F97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97838" y="1700212"/>
            <a:ext cx="3751262" cy="2547939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ysClr val="windowText" lastClr="000000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30" name="Platshållare för text 2">
            <a:extLst>
              <a:ext uri="{FF2B5EF4-FFF2-40B4-BE49-F238E27FC236}">
                <a16:creationId xmlns:a16="http://schemas.microsoft.com/office/drawing/2014/main" id="{A3B6B719-C083-134A-1CA7-E5E0AF98823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97177" y="4371208"/>
            <a:ext cx="3751200" cy="3510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85B84AC-5E47-FABC-4CE0-80214C0CD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02780" y="4808661"/>
            <a:ext cx="3751200" cy="1454027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13804-4FFA-059A-B518-5B107F68E31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706F5-E4A2-E1C8-03EC-91EFDF65B94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D9B2B-9C69-F8F2-35D4-1A9A2B720A2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32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8611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81A799-E249-6549-3715-550E6ED0B7A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1313" y="1700213"/>
            <a:ext cx="2779009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C34D1405-1806-0F3B-E523-C18D27D578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48503" y="3701178"/>
            <a:ext cx="2775698" cy="3309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676B627-3BCF-2DFB-C36C-28966F93C6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8502" y="4131468"/>
            <a:ext cx="2779200" cy="21312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C6D7684-9779-DA4A-4FB0-FE330484253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53491" y="1700213"/>
            <a:ext cx="2779009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28" name="Platshållare för text 2">
            <a:extLst>
              <a:ext uri="{FF2B5EF4-FFF2-40B4-BE49-F238E27FC236}">
                <a16:creationId xmlns:a16="http://schemas.microsoft.com/office/drawing/2014/main" id="{D9E2977C-EF68-461C-3C57-A0A07416AF00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249613" y="3701178"/>
            <a:ext cx="2775698" cy="3309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F9117F6-28B4-674B-CC78-B56AEDA230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52402" y="4131469"/>
            <a:ext cx="2779009" cy="213121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9434C90-3BA7-D9AF-E365-45FD0D5F97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157913" y="1700212"/>
            <a:ext cx="2779200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30" name="Platshållare för text 2">
            <a:extLst>
              <a:ext uri="{FF2B5EF4-FFF2-40B4-BE49-F238E27FC236}">
                <a16:creationId xmlns:a16="http://schemas.microsoft.com/office/drawing/2014/main" id="{A3B6B719-C083-134A-1CA7-E5E0AF98823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165102" y="3701178"/>
            <a:ext cx="2775698" cy="3309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85B84AC-5E47-FABC-4CE0-80214C0CD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60588" y="4131468"/>
            <a:ext cx="2779200" cy="213121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6A019A1-DF8D-1E19-E693-F568AD8DF93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063924" y="1700213"/>
            <a:ext cx="2779200" cy="1874836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 </a:t>
            </a:r>
            <a:endParaRPr lang="en-US" noProof="0" dirty="0"/>
          </a:p>
        </p:txBody>
      </p:sp>
      <p:sp>
        <p:nvSpPr>
          <p:cNvPr id="32" name="Platshållare för text 2">
            <a:extLst>
              <a:ext uri="{FF2B5EF4-FFF2-40B4-BE49-F238E27FC236}">
                <a16:creationId xmlns:a16="http://schemas.microsoft.com/office/drawing/2014/main" id="{2C7A880A-B80B-7CF1-B377-AA839491E5F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063924" y="3701178"/>
            <a:ext cx="2775698" cy="3309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ts val="2000"/>
              </a:lnSpc>
              <a:spcBef>
                <a:spcPts val="160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85149CDA-F6EB-8F39-A9CD-5014538B87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63924" y="4131468"/>
            <a:ext cx="2779200" cy="213121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DD738-AD26-2F41-ABE6-91DAD2E6B30F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EC91B-D67B-627D-A529-34842EC79632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F5E55-2468-B50E-967F-B51183155D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83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: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B5D300B-3A22-9FA4-F3BA-F17F0FA1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4517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36513D6-A2A6-2AF9-EC80-97493335927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7946" y="3028950"/>
            <a:ext cx="3738282" cy="3233738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defRPr sz="1000"/>
            </a:lvl2pPr>
            <a:lvl3pPr>
              <a:lnSpc>
                <a:spcPts val="1400"/>
              </a:lnSpc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45BBFA5-16D2-3FC0-B956-85542CFF63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4740" y="3028950"/>
            <a:ext cx="3751264" cy="3233738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defRPr sz="1000"/>
            </a:lvl2pPr>
            <a:lvl3pPr>
              <a:lnSpc>
                <a:spcPts val="1400"/>
              </a:lnSpc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581DC-C0EA-2ACB-766D-A505DB5ECB65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CA31C-E68A-F476-FC7A-88518D8009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872C4-1286-6384-904A-2498A47C393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A0BC7B-DEBF-1D1F-3D95-6B7B73BB1A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12825"/>
            <a:ext cx="3744629" cy="1263650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112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: 1 graph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A9764D0-5059-4673-CDDE-67D950920E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7946" y="1700213"/>
            <a:ext cx="3738282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defRPr sz="1000"/>
            </a:lvl2pPr>
            <a:lvl3pPr>
              <a:lnSpc>
                <a:spcPts val="1400"/>
              </a:lnSpc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F8020B-23D8-1C1C-6CB8-FE99BC4E677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57913" y="1700213"/>
            <a:ext cx="5686141" cy="4562475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 dirty="0" smtClean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C41268C-AFB0-81F9-0408-7062929159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913" y="1424309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F21E2-F1E4-A1FB-EBE0-5ABC430B09E5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7F3DD-7755-0EA7-F383-D02C29577AEE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79479-A716-B2DA-60C5-8B6B2347F65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7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58EC79-F416-4E3D-A67E-4A13E80045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1312" y="1700213"/>
            <a:ext cx="5691188" cy="254635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4800" spc="-4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 </a:t>
            </a:r>
            <a:br>
              <a:rPr lang="en-US"/>
            </a:br>
            <a:r>
              <a:rPr lang="en-US"/>
              <a:t>maximum 3 rows</a:t>
            </a:r>
            <a:endParaRPr lang="en-US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4F6B1-10EC-43D7-8A6F-B43A304B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49976" y="6881876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7ACD31-1B3B-4C51-AAAF-B74C576B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267" y="6881877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1FD2A41-9C0C-486B-814D-D78D722E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850" y="6881876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fld id="{AE086683-F536-42AB-ABBC-F4803DFE8D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E06256C-A0AD-14E7-6F0B-BF1DABEF13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40575" y="0"/>
            <a:ext cx="5051423" cy="6858000"/>
          </a:xfrm>
          <a:noFill/>
        </p:spPr>
        <p:txBody>
          <a:bodyPr lIns="0" tIns="216000" anchor="t" anchorCtr="1"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6ACDD429-4DFE-D2F0-E695-3AA7A9AD0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312" y="5292139"/>
            <a:ext cx="4763222" cy="2990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ts val="2500"/>
              </a:lnSpc>
              <a:spcBef>
                <a:spcPts val="1600"/>
              </a:spcBef>
              <a:buNone/>
              <a:defRPr sz="2000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effectLst/>
              </a:rPr>
              <a:t>Name and surname of presenter</a:t>
            </a:r>
            <a:endParaRPr lang="en-US" dirty="0"/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C72FF69D-1921-8F32-2BC0-3619DC8529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312" y="5716803"/>
            <a:ext cx="4763222" cy="310958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buNone/>
              <a:defRPr sz="2000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 and place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EDD3F22-14F2-D507-E5CA-228F248CE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176" y="340518"/>
            <a:ext cx="2059201" cy="5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08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: 2 graphs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A9764D0-5059-4673-CDDE-67D950920E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7946" y="1700213"/>
            <a:ext cx="3738282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2E20ED2-BC3C-8821-B766-C92184461D9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57913" y="1700213"/>
            <a:ext cx="5686141" cy="2105024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Font typeface="Arial" panose="020B0604020202020204" pitchFamily="34" charset="0"/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628C9299-3397-5D92-130E-13304FF489D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157913" y="4156687"/>
            <a:ext cx="5686141" cy="210600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Font typeface="Arial" panose="020B0604020202020204" pitchFamily="34" charset="0"/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0335EF3-CB2A-A2FC-5489-532D5060F8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913" y="1424309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7FA5D98-4197-4768-8B77-8101CEFD6D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57913" y="3876371"/>
            <a:ext cx="5686141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928F3-64CC-21AA-6C7A-E1CC1DBA2899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BEE4D-8C38-D5F2-0987-A19507C9BBD6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45A22-8156-E949-FEFF-E4C0C9558BFC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89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: 3 graphs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D77A79D6-D58B-DFA3-9238-37358EFB993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157913" y="1700213"/>
            <a:ext cx="5686141" cy="2105024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35F76CF5-AA81-CEA2-5FD9-CB4B334E70D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157913" y="4156687"/>
            <a:ext cx="2782887" cy="210600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51B5AEF0-E185-72D6-5721-CD2526AD753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065286" y="4156688"/>
            <a:ext cx="2782887" cy="210600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97327-4C26-9C77-39BA-AC0C1220441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37B55-0DFA-90C5-FC38-42627FCB3944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9F8D2-0BBC-2E49-5279-352239EF12F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35964FB1-44A6-4C04-37F3-A59B19BE70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7946" y="1700213"/>
            <a:ext cx="3738282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0D236D6-BB33-608D-BC61-A3BEAB2B566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913" y="1424309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DCBA9C-0CE6-062B-0BF8-3C38ED03D8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57913" y="3876372"/>
            <a:ext cx="27828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0193E2C-5D7A-9012-FAD9-3032676A12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65285" y="3876372"/>
            <a:ext cx="27828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65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: 2 columns and 1 graph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A9764D0-5059-4673-CDDE-67D950920E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FC53F3B-2478-3D36-5C19-FB7964E8E0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66213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100"/>
            </a:lvl2pPr>
            <a:lvl3pPr>
              <a:lnSpc>
                <a:spcPts val="1400"/>
              </a:lnSpc>
              <a:spcBef>
                <a:spcPts val="900"/>
              </a:spcBef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A83AE7A-8296-B0E2-46F6-12CAFE21092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4318792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4E76805-64A2-F41A-E084-FAA59180B7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B06EE-212D-C740-75CC-8D46D550D5A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2F51F-9078-D62E-7386-26534FBE201C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355D0-2B92-D7CD-3AE3-7E115E53F46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7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and 2 graphs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3CF76097-BADB-6D69-B74E-41042A68A45F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Font typeface="Arial" panose="020B0604020202020204" pitchFamily="34" charset="0"/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64312969-2931-182A-D90D-9A76F4FEF36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41312" y="4251428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Font typeface="Arial" panose="020B0604020202020204" pitchFamily="34" charset="0"/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F4E7134-3985-0483-F20A-E10A3576C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739B7E6-194B-BF1B-7281-51BF7E606D9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2901" y="3979946"/>
            <a:ext cx="4717965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753A3A-A622-C9DF-9A0D-820A5BA7C5DC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CE819-29EF-8157-6C61-D4695A76F55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1047A-77D4-7F80-4341-69747C27EA0F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4EB2913-71D7-F8AD-4A6B-55662E500A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DC6A2C7-1432-9B8B-C0EE-8B8F0B159A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66213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100"/>
            </a:lvl2pPr>
            <a:lvl3pPr>
              <a:lnSpc>
                <a:spcPts val="1400"/>
              </a:lnSpc>
              <a:spcBef>
                <a:spcPts val="900"/>
              </a:spcBef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7172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and 3 graphs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47DC823-7E93-B19A-9732-BC3AC2D139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1156D487-5C91-8052-74AA-F88BBD8B676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41313" y="4251428"/>
            <a:ext cx="2299876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CF716FE9-7B21-C5F8-C3DE-3A7A65C2888B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762662" y="4251428"/>
            <a:ext cx="2299876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A8208D8-DF12-D866-8FC1-E53DED1E19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6C7BD97-A528-8B8A-1309-CCB89AD6CE3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2902" y="3979946"/>
            <a:ext cx="22982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9B45070-B224-5581-63E4-BCD67E49657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64250" y="3979946"/>
            <a:ext cx="22982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32126-B030-BE9A-8ECA-28E877CB40D2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FEDBB-E45B-7B2A-89ED-C55AF0DCBAFB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F2333-B762-F789-68B5-32F0BDCC297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56DA53D6-97B1-FD2F-2592-33AE49A0EF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2CEBA372-6FE4-75F2-14BB-CA1D24F11F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66213" y="1700213"/>
            <a:ext cx="2779428" cy="4562475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100"/>
            </a:lvl2pPr>
            <a:lvl3pPr>
              <a:lnSpc>
                <a:spcPts val="1400"/>
              </a:lnSpc>
              <a:spcBef>
                <a:spcPts val="900"/>
              </a:spcBef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49715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graph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E22E0ECF-6AAE-8847-36F2-29376F66E8A2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4318792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Font typeface="Arial" panose="020B0604020202020204" pitchFamily="34" charset="0"/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F32F71-7A71-75EA-81C5-2E7437F3906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852D8-FD83-4AAE-1417-9E8EB753CF7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F1BEE-24F9-D3C1-644B-A0AA47DD55B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EC9E1-98D2-CFC6-2823-1478603BB96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110449B-7ADB-8C05-AAE5-F635FA7973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5688874" cy="4559468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2314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graphs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A325FF36-2B6B-D09C-A11B-D77701E7AE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5585EA46-9E2B-F550-1654-B891A1583F5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41312" y="4251428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CE7D199-4DCF-5D48-1D89-52736A00EB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9C1DA55-7D95-2751-0940-46DF9F55B0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2901" y="3979946"/>
            <a:ext cx="4717965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82C87-FE1B-ED1F-32D6-1228716E49B3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1FC03-51DE-C930-9A31-640B7465ABB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CE14C-4C57-7FE1-1AD3-8D6DE1B65B01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4FB7416-E348-11A0-2E43-F770C1A494C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5688874" cy="4559468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0120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4 grapsh (small)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FD737CB-143D-98F0-9917-CB45F2CA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41313"/>
            <a:ext cx="4721225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4FFCA555-85D6-E5B6-744F-159C343C73C9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1313" y="1943896"/>
            <a:ext cx="4721225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4032E8B-C799-024D-433D-D4C7F4105400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41313" y="4251428"/>
            <a:ext cx="2299876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73C68732-09F9-DCBA-D512-DADE23140AAC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762662" y="4251428"/>
            <a:ext cx="2299876" cy="2011260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sv-SE" sz="1200" dirty="0">
                <a:solidFill>
                  <a:sysClr val="windowText" lastClr="000000"/>
                </a:solidFill>
              </a:defRPr>
            </a:lvl1pPr>
          </a:lstStyle>
          <a:p>
            <a:pPr marL="217488" lvl="0" indent="-217488"/>
            <a:r>
              <a:rPr lang="en-US"/>
              <a:t>Click the icon to insert an object</a:t>
            </a:r>
            <a:endParaRPr lang="en-US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2EF5725-8F83-EE38-D844-C728EF2FDD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1" y="1668354"/>
            <a:ext cx="3752850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F798851-3BC6-C65C-F095-06C05746D87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2902" y="3979946"/>
            <a:ext cx="22982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61CB719-974F-3231-060E-BC73B2D91A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64250" y="3979946"/>
            <a:ext cx="2298288" cy="20477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ts val="1400"/>
              </a:lnSpc>
              <a:spcBef>
                <a:spcPts val="900"/>
              </a:spcBef>
              <a:buNone/>
              <a:defRPr lang="en-US" sz="1000" dirty="0">
                <a:latin typeface="+mj-lt"/>
              </a:defRPr>
            </a:lvl1pPr>
          </a:lstStyle>
          <a:p>
            <a:pPr marL="217488" lvl="0" indent="-217488">
              <a:lnSpc>
                <a:spcPct val="140000"/>
              </a:lnSpc>
            </a:pPr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6FDE6-3B8B-5F15-EC6C-BDF9D1A93900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B3371-8DD9-FD25-071E-F49ED762361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522A6-4629-023A-293A-A61DFE02622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D1941D2-F96C-5426-8055-2425DD229F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0226" y="1700213"/>
            <a:ext cx="5688874" cy="4559468"/>
          </a:xfrm>
        </p:spPr>
        <p:txBody>
          <a:bodyPr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7011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41785CA3-D21A-FB22-94B8-1C3AD1F4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7" y="3574839"/>
            <a:ext cx="4730750" cy="384721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36C9E59B-8806-1210-BE2E-351FA641D2D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57913" y="341313"/>
            <a:ext cx="5691187" cy="5921376"/>
          </a:xfrm>
          <a:noFill/>
        </p:spPr>
        <p:txBody>
          <a:bodyPr lIns="0" tIns="216000" anchor="t" anchorCtr="1">
            <a:normAutofit/>
          </a:bodyPr>
          <a:lstStyle>
            <a:lvl1pPr marL="0" indent="0">
              <a:buNone/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F948A-3BE4-3770-33CE-13A45CB37B2F}"/>
              </a:ext>
            </a:extLst>
          </p:cNvPr>
          <p:cNvSpPr txBox="1"/>
          <p:nvPr userDrawn="1"/>
        </p:nvSpPr>
        <p:spPr>
          <a:xfrm>
            <a:off x="332169" y="6435512"/>
            <a:ext cx="2567442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sv-SE"/>
            </a:defPPr>
            <a:lvl1pPr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>
                <a:solidFill>
                  <a:srgbClr val="505055"/>
                </a:solidFill>
              </a:rPr>
              <a:t>© Bangkok Bank</a:t>
            </a:r>
            <a:endParaRPr lang="en-US" dirty="0">
              <a:solidFill>
                <a:srgbClr val="505055"/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C14D70D-7473-21C0-7428-7120485A313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CF1E9B1-7F90-AD81-AB86-F178A265223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D80071B-F04B-CF90-22DF-F08B9AC8C6A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2474C5F-7EBD-6FDE-69FB-683D653325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1788" y="3957425"/>
            <a:ext cx="4730750" cy="384721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7FC8258-3051-D3CC-01A9-BF35DB9C28F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789" y="4670425"/>
            <a:ext cx="3760786" cy="1592263"/>
          </a:xfrm>
        </p:spPr>
        <p:txBody>
          <a:bodyPr anchor="b"/>
          <a:lstStyle>
            <a:lvl1pPr>
              <a:lnSpc>
                <a:spcPts val="1700"/>
              </a:lnSpc>
              <a:spcBef>
                <a:spcPts val="900"/>
              </a:spcBef>
              <a:defRPr sz="1200"/>
            </a:lvl1pPr>
            <a:lvl2pPr>
              <a:lnSpc>
                <a:spcPts val="1400"/>
              </a:lnSpc>
              <a:spcBef>
                <a:spcPts val="900"/>
              </a:spcBef>
              <a:defRPr sz="1000"/>
            </a:lvl2pPr>
            <a:lvl3pPr>
              <a:lnSpc>
                <a:spcPts val="1400"/>
              </a:lnSpc>
              <a:spcBef>
                <a:spcPts val="900"/>
              </a:spcBef>
              <a:defRPr sz="1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421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F32DA68-0DDD-495B-1567-9D1FBF80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8611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81A799-E249-6549-3715-550E6ED0B7A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1313" y="1700213"/>
            <a:ext cx="2779009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C34D1405-1806-0F3B-E523-C18D27D5780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48503" y="3701178"/>
            <a:ext cx="2775698" cy="25648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676B627-3BCF-2DFB-C36C-28966F93C6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9250" y="4373563"/>
            <a:ext cx="2778125" cy="188912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C6D7684-9779-DA4A-4FB0-FE330484253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53491" y="1700213"/>
            <a:ext cx="2779009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28" name="Platshållare för text 2">
            <a:extLst>
              <a:ext uri="{FF2B5EF4-FFF2-40B4-BE49-F238E27FC236}">
                <a16:creationId xmlns:a16="http://schemas.microsoft.com/office/drawing/2014/main" id="{D9E2977C-EF68-461C-3C57-A0A07416AF00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249613" y="3701178"/>
            <a:ext cx="2775698" cy="25648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F9117F6-28B4-674B-CC78-B56AEDA230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52402" y="4373563"/>
            <a:ext cx="2779009" cy="188912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9434C90-3BA7-D9AF-E365-45FD0D5F97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157913" y="1700212"/>
            <a:ext cx="2779200" cy="1874837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30" name="Platshållare för text 2">
            <a:extLst>
              <a:ext uri="{FF2B5EF4-FFF2-40B4-BE49-F238E27FC236}">
                <a16:creationId xmlns:a16="http://schemas.microsoft.com/office/drawing/2014/main" id="{A3B6B719-C083-134A-1CA7-E5E0AF98823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165102" y="3701178"/>
            <a:ext cx="2775698" cy="25648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85B84AC-5E47-FABC-4CE0-80214C0CDA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60588" y="4373562"/>
            <a:ext cx="2779200" cy="188912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6A019A1-DF8D-1E19-E693-F568AD8DF93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063924" y="1700213"/>
            <a:ext cx="2779200" cy="1874836"/>
          </a:xfrm>
          <a:noFill/>
        </p:spPr>
        <p:txBody>
          <a:bodyPr vert="horz" lIns="0" tIns="216000" rIns="0" bIns="0" rtlCol="0" anchor="t" anchorCtr="1">
            <a:normAutofit/>
          </a:bodyPr>
          <a:lstStyle>
            <a:lvl1pPr marL="0" indent="0"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noProof="0"/>
              <a:t>Click the icon to insert an image </a:t>
            </a:r>
            <a:endParaRPr lang="en-US" noProof="0" dirty="0"/>
          </a:p>
        </p:txBody>
      </p:sp>
      <p:sp>
        <p:nvSpPr>
          <p:cNvPr id="32" name="Platshållare för text 2">
            <a:extLst>
              <a:ext uri="{FF2B5EF4-FFF2-40B4-BE49-F238E27FC236}">
                <a16:creationId xmlns:a16="http://schemas.microsoft.com/office/drawing/2014/main" id="{2C7A880A-B80B-7CF1-B377-AA839491E5F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063924" y="3701178"/>
            <a:ext cx="2775698" cy="25648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spc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headline here</a:t>
            </a:r>
            <a:endParaRPr lang="en-US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85149CDA-F6EB-8F39-A9CD-5014538B87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63924" y="4373562"/>
            <a:ext cx="2779200" cy="188912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Font typeface="Arial" panose="020B0604020202020204" pitchFamily="34" charset="0"/>
              <a:buNone/>
              <a:defRPr lang="en-US" sz="1200" dirty="0"/>
            </a:lvl1pPr>
          </a:lstStyle>
          <a:p>
            <a:pPr marL="171450" lvl="0" indent="-171450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DD738-AD26-2F41-ABE6-91DAD2E6B30F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EC91B-D67B-627D-A529-34842EC79632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F5E55-2468-B50E-967F-B51183155D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3AE97-9FB7-7289-A965-47EB24CA9D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8503" y="3943136"/>
            <a:ext cx="2778872" cy="256480"/>
          </a:xfrm>
        </p:spPr>
        <p:txBody>
          <a:bodyPr wrap="square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5F070BA-9F6D-D5B2-8B0C-13C1051BCAF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249613" y="3943136"/>
            <a:ext cx="2775698" cy="256480"/>
          </a:xfrm>
        </p:spPr>
        <p:txBody>
          <a:bodyPr wrap="square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6891F0B-D53E-FC06-046B-94DC2A4038B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65102" y="3943136"/>
            <a:ext cx="2775698" cy="256480"/>
          </a:xfrm>
        </p:spPr>
        <p:txBody>
          <a:bodyPr wrap="square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7781E3-EF7A-C203-5CBD-E7091B84E95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63924" y="3943136"/>
            <a:ext cx="2775698" cy="256480"/>
          </a:xfrm>
        </p:spPr>
        <p:txBody>
          <a:bodyPr wrap="square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51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78D318-8C23-97A3-FE87-2318CD893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1" y="1687513"/>
            <a:ext cx="849313" cy="457517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spcAft>
                <a:spcPts val="0"/>
              </a:spcAft>
              <a:buNone/>
              <a:defRPr lang="en-US" sz="2000" spc="0" dirty="0">
                <a:solidFill>
                  <a:schemeClr val="tx2"/>
                </a:solidFill>
              </a:defRPr>
            </a:lvl1pPr>
          </a:lstStyle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r>
              <a:rPr lang="en-US"/>
              <a:t>1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FEC708-0381-A982-022A-2654C62012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326" y="1685925"/>
            <a:ext cx="3760211" cy="458787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spcAft>
                <a:spcPts val="0"/>
              </a:spcAft>
              <a:buNone/>
              <a:defRPr lang="en-US" sz="2000" spc="0" dirty="0">
                <a:solidFill>
                  <a:schemeClr val="tx2"/>
                </a:solidFill>
              </a:defRPr>
            </a:lvl1pPr>
          </a:lstStyle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r>
              <a:rPr lang="en-US"/>
              <a:t>XX:XX–XX:XX Agenda item</a:t>
            </a:r>
          </a:p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endParaRPr lang="en-US"/>
          </a:p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endParaRPr lang="en-US"/>
          </a:p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CECD45-4679-DE1B-55A9-E84262E5A8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975" y="1685925"/>
            <a:ext cx="5699125" cy="4587875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spcAft>
                <a:spcPts val="0"/>
              </a:spcAft>
              <a:buNone/>
              <a:defRPr lang="en-US" sz="2000" spc="0" dirty="0">
                <a:solidFill>
                  <a:schemeClr val="tx2"/>
                </a:solidFill>
              </a:defRPr>
            </a:lvl1pPr>
          </a:lstStyle>
          <a:p>
            <a:pPr marL="342900" lvl="0" indent="-342900">
              <a:lnSpc>
                <a:spcPct val="100000"/>
              </a:lnSpc>
              <a:spcBef>
                <a:spcPts val="800"/>
              </a:spcBef>
              <a:spcAft>
                <a:spcPts val="300"/>
              </a:spcAft>
            </a:pPr>
            <a:r>
              <a:rPr lang="en-US"/>
              <a:t>Name Surname</a:t>
            </a:r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969E36E-70E4-2EE2-8C8A-3A06C4A52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313" y="341313"/>
            <a:ext cx="6658611" cy="546099"/>
          </a:xfrm>
        </p:spPr>
        <p:txBody>
          <a:bodyPr anchor="b">
            <a:noAutofit/>
          </a:bodyPr>
          <a:lstStyle>
            <a:lvl1pPr>
              <a:defRPr sz="3200" kern="1200" spc="-50" baseline="0"/>
            </a:lvl1pPr>
          </a:lstStyle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67EBE-CBC7-5986-3C8C-09FF9CB7019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A44254-E7C5-754D-4A93-76453113F59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8FAEC9-D60D-7495-1C3E-EE574E762D1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514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video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D099E-681E-91EE-39F4-F3A09508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CC36B-6E4A-61AC-89EF-22727F79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3E7EA-9631-1A51-7A86-A115C1B8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9D8AD4EF-DCFE-8FEC-282E-95A4D81C3D25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2280444" y="1016000"/>
            <a:ext cx="7631113" cy="4209035"/>
          </a:xfrm>
          <a:custGeom>
            <a:avLst/>
            <a:gdLst>
              <a:gd name="connsiteX0" fmla="*/ 0 w 7631113"/>
              <a:gd name="connsiteY0" fmla="*/ 0 h 4209035"/>
              <a:gd name="connsiteX1" fmla="*/ 7631113 w 7631113"/>
              <a:gd name="connsiteY1" fmla="*/ 0 h 4209035"/>
              <a:gd name="connsiteX2" fmla="*/ 7631113 w 7631113"/>
              <a:gd name="connsiteY2" fmla="*/ 4209035 h 4209035"/>
              <a:gd name="connsiteX3" fmla="*/ 0 w 7631113"/>
              <a:gd name="connsiteY3" fmla="*/ 4209035 h 420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1113" h="4209035">
                <a:moveTo>
                  <a:pt x="0" y="0"/>
                </a:moveTo>
                <a:lnTo>
                  <a:pt x="7631113" y="0"/>
                </a:lnTo>
                <a:lnTo>
                  <a:pt x="7631113" y="4209035"/>
                </a:lnTo>
                <a:lnTo>
                  <a:pt x="0" y="4209035"/>
                </a:lnTo>
                <a:close/>
              </a:path>
            </a:pathLst>
          </a:custGeom>
        </p:spPr>
        <p:txBody>
          <a:bodyPr wrap="square" tIns="216000">
            <a:noAutofit/>
          </a:bodyPr>
          <a:lstStyle>
            <a:lvl1pPr marL="0" indent="0" algn="ctr">
              <a:buNone/>
              <a:defRPr sz="1200" spc="0"/>
            </a:lvl1pPr>
          </a:lstStyle>
          <a:p>
            <a:r>
              <a:rPr lang="en-US"/>
              <a:t>Click icon to insert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6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906714-64B3-7B20-C3FC-461E51C5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066FB-C718-FF06-5282-6913BBA2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5F2CB-C204-7967-EABE-6F4F8D16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53412-1CC6-FE90-1B22-86A23E03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B3C8A5-C92B-FF43-94B9-527C04B668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12825"/>
            <a:ext cx="3744629" cy="126365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6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3684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D099E-681E-91EE-39F4-F3A09508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CC36B-6E4A-61AC-89EF-22727F79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3E7EA-9631-1A51-7A86-A115C1B8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961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ro">
    <p:bg>
      <p:bgPr>
        <a:solidFill>
          <a:srgbClr val="00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950E-8F12-C4CD-E6B4-1837E4EFF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67" y="1700213"/>
            <a:ext cx="5687233" cy="1874837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defRPr sz="4800" spc="-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aphic 27">
            <a:extLst>
              <a:ext uri="{FF2B5EF4-FFF2-40B4-BE49-F238E27FC236}">
                <a16:creationId xmlns:a16="http://schemas.microsoft.com/office/drawing/2014/main" id="{B09873C8-579A-B15F-ACC3-3EFAA53C47D7}"/>
              </a:ext>
            </a:extLst>
          </p:cNvPr>
          <p:cNvGrpSpPr/>
          <p:nvPr/>
        </p:nvGrpSpPr>
        <p:grpSpPr>
          <a:xfrm>
            <a:off x="347176" y="340519"/>
            <a:ext cx="2059201" cy="511643"/>
            <a:chOff x="345229" y="342966"/>
            <a:chExt cx="2183552" cy="543683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F2A93E-116C-45AC-C62B-0130AB422FC5}"/>
                </a:ext>
              </a:extLst>
            </p:cNvPr>
            <p:cNvSpPr/>
            <p:nvPr/>
          </p:nvSpPr>
          <p:spPr>
            <a:xfrm>
              <a:off x="857264" y="531417"/>
              <a:ext cx="142031" cy="187586"/>
            </a:xfrm>
            <a:custGeom>
              <a:avLst/>
              <a:gdLst>
                <a:gd name="connsiteX0" fmla="*/ 0 w 142031"/>
                <a:gd name="connsiteY0" fmla="*/ 5 h 187586"/>
                <a:gd name="connsiteX1" fmla="*/ 75572 w 142031"/>
                <a:gd name="connsiteY1" fmla="*/ 5 h 187586"/>
                <a:gd name="connsiteX2" fmla="*/ 132115 w 142031"/>
                <a:gd name="connsiteY2" fmla="*/ 47436 h 187586"/>
                <a:gd name="connsiteX3" fmla="*/ 105317 w 142031"/>
                <a:gd name="connsiteY3" fmla="*/ 87631 h 187586"/>
                <a:gd name="connsiteX4" fmla="*/ 142032 w 142031"/>
                <a:gd name="connsiteY4" fmla="*/ 133990 h 187586"/>
                <a:gd name="connsiteX5" fmla="*/ 81199 w 142031"/>
                <a:gd name="connsiteY5" fmla="*/ 187587 h 187586"/>
                <a:gd name="connsiteX6" fmla="*/ 0 w 142031"/>
                <a:gd name="connsiteY6" fmla="*/ 187587 h 187586"/>
                <a:gd name="connsiteX7" fmla="*/ 0 w 142031"/>
                <a:gd name="connsiteY7" fmla="*/ 0 h 187586"/>
                <a:gd name="connsiteX8" fmla="*/ 0 w 142031"/>
                <a:gd name="connsiteY8" fmla="*/ 5 h 187586"/>
                <a:gd name="connsiteX9" fmla="*/ 69679 w 142031"/>
                <a:gd name="connsiteY9" fmla="*/ 77719 h 187586"/>
                <a:gd name="connsiteX10" fmla="*/ 97547 w 142031"/>
                <a:gd name="connsiteY10" fmla="*/ 51992 h 187586"/>
                <a:gd name="connsiteX11" fmla="*/ 69412 w 142031"/>
                <a:gd name="connsiteY11" fmla="*/ 27070 h 187586"/>
                <a:gd name="connsiteX12" fmla="*/ 35111 w 142031"/>
                <a:gd name="connsiteY12" fmla="*/ 27070 h 187586"/>
                <a:gd name="connsiteX13" fmla="*/ 35111 w 142031"/>
                <a:gd name="connsiteY13" fmla="*/ 77719 h 187586"/>
                <a:gd name="connsiteX14" fmla="*/ 69679 w 142031"/>
                <a:gd name="connsiteY14" fmla="*/ 77719 h 187586"/>
                <a:gd name="connsiteX15" fmla="*/ 75572 w 142031"/>
                <a:gd name="connsiteY15" fmla="*/ 160527 h 187586"/>
                <a:gd name="connsiteX16" fmla="*/ 106660 w 142031"/>
                <a:gd name="connsiteY16" fmla="*/ 132120 h 187586"/>
                <a:gd name="connsiteX17" fmla="*/ 74235 w 142031"/>
                <a:gd name="connsiteY17" fmla="*/ 103446 h 187586"/>
                <a:gd name="connsiteX18" fmla="*/ 35106 w 142031"/>
                <a:gd name="connsiteY18" fmla="*/ 103446 h 187586"/>
                <a:gd name="connsiteX19" fmla="*/ 35106 w 142031"/>
                <a:gd name="connsiteY19" fmla="*/ 160527 h 187586"/>
                <a:gd name="connsiteX20" fmla="*/ 75572 w 142031"/>
                <a:gd name="connsiteY20" fmla="*/ 160527 h 18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031" h="187586">
                  <a:moveTo>
                    <a:pt x="0" y="5"/>
                  </a:moveTo>
                  <a:lnTo>
                    <a:pt x="75572" y="5"/>
                  </a:lnTo>
                  <a:cubicBezTo>
                    <a:pt x="109873" y="5"/>
                    <a:pt x="132115" y="20106"/>
                    <a:pt x="132115" y="47436"/>
                  </a:cubicBezTo>
                  <a:cubicBezTo>
                    <a:pt x="132115" y="66731"/>
                    <a:pt x="121665" y="80666"/>
                    <a:pt x="105317" y="87631"/>
                  </a:cubicBezTo>
                  <a:cubicBezTo>
                    <a:pt x="126754" y="93796"/>
                    <a:pt x="142032" y="111215"/>
                    <a:pt x="142032" y="133990"/>
                  </a:cubicBezTo>
                  <a:cubicBezTo>
                    <a:pt x="142032" y="165345"/>
                    <a:pt x="119790" y="187587"/>
                    <a:pt x="81199" y="187587"/>
                  </a:cubicBezTo>
                  <a:lnTo>
                    <a:pt x="0" y="187587"/>
                  </a:lnTo>
                  <a:lnTo>
                    <a:pt x="0" y="0"/>
                  </a:lnTo>
                  <a:lnTo>
                    <a:pt x="0" y="5"/>
                  </a:lnTo>
                  <a:close/>
                  <a:moveTo>
                    <a:pt x="69679" y="77719"/>
                  </a:moveTo>
                  <a:cubicBezTo>
                    <a:pt x="85755" y="77719"/>
                    <a:pt x="97547" y="69146"/>
                    <a:pt x="97547" y="51992"/>
                  </a:cubicBezTo>
                  <a:cubicBezTo>
                    <a:pt x="97547" y="34839"/>
                    <a:pt x="84951" y="27070"/>
                    <a:pt x="69412" y="27070"/>
                  </a:cubicBezTo>
                  <a:lnTo>
                    <a:pt x="35111" y="27070"/>
                  </a:lnTo>
                  <a:lnTo>
                    <a:pt x="35111" y="77719"/>
                  </a:lnTo>
                  <a:lnTo>
                    <a:pt x="69679" y="77719"/>
                  </a:lnTo>
                  <a:close/>
                  <a:moveTo>
                    <a:pt x="75572" y="160527"/>
                  </a:moveTo>
                  <a:cubicBezTo>
                    <a:pt x="92453" y="160527"/>
                    <a:pt x="106660" y="151954"/>
                    <a:pt x="106660" y="132120"/>
                  </a:cubicBezTo>
                  <a:cubicBezTo>
                    <a:pt x="106660" y="112287"/>
                    <a:pt x="92459" y="103446"/>
                    <a:pt x="74235" y="103446"/>
                  </a:cubicBezTo>
                  <a:lnTo>
                    <a:pt x="35106" y="103446"/>
                  </a:lnTo>
                  <a:lnTo>
                    <a:pt x="35106" y="160527"/>
                  </a:lnTo>
                  <a:lnTo>
                    <a:pt x="75572" y="160527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3564C9-ABB5-90E7-6BE0-F5D7E3C15B20}"/>
                </a:ext>
              </a:extLst>
            </p:cNvPr>
            <p:cNvSpPr/>
            <p:nvPr/>
          </p:nvSpPr>
          <p:spPr>
            <a:xfrm>
              <a:off x="1009873" y="579660"/>
              <a:ext cx="135868" cy="143102"/>
            </a:xfrm>
            <a:custGeom>
              <a:avLst/>
              <a:gdLst>
                <a:gd name="connsiteX0" fmla="*/ 0 w 135868"/>
                <a:gd name="connsiteY0" fmla="*/ 71554 h 143102"/>
                <a:gd name="connsiteX1" fmla="*/ 60028 w 135868"/>
                <a:gd name="connsiteY1" fmla="*/ 0 h 143102"/>
                <a:gd name="connsiteX2" fmla="*/ 102905 w 135868"/>
                <a:gd name="connsiteY2" fmla="*/ 24117 h 143102"/>
                <a:gd name="connsiteX3" fmla="*/ 102905 w 135868"/>
                <a:gd name="connsiteY3" fmla="*/ 3751 h 143102"/>
                <a:gd name="connsiteX4" fmla="*/ 135868 w 135868"/>
                <a:gd name="connsiteY4" fmla="*/ 3751 h 143102"/>
                <a:gd name="connsiteX5" fmla="*/ 135868 w 135868"/>
                <a:gd name="connsiteY5" fmla="*/ 139351 h 143102"/>
                <a:gd name="connsiteX6" fmla="*/ 102905 w 135868"/>
                <a:gd name="connsiteY6" fmla="*/ 139351 h 143102"/>
                <a:gd name="connsiteX7" fmla="*/ 102905 w 135868"/>
                <a:gd name="connsiteY7" fmla="*/ 118985 h 143102"/>
                <a:gd name="connsiteX8" fmla="*/ 60028 w 135868"/>
                <a:gd name="connsiteY8" fmla="*/ 143103 h 143102"/>
                <a:gd name="connsiteX9" fmla="*/ 0 w 135868"/>
                <a:gd name="connsiteY9" fmla="*/ 71549 h 143102"/>
                <a:gd name="connsiteX10" fmla="*/ 0 w 135868"/>
                <a:gd name="connsiteY10" fmla="*/ 71554 h 143102"/>
                <a:gd name="connsiteX11" fmla="*/ 68069 w 135868"/>
                <a:gd name="connsiteY11" fmla="*/ 115505 h 143102"/>
                <a:gd name="connsiteX12" fmla="*/ 102368 w 135868"/>
                <a:gd name="connsiteY12" fmla="*/ 71554 h 143102"/>
                <a:gd name="connsiteX13" fmla="*/ 68069 w 135868"/>
                <a:gd name="connsiteY13" fmla="*/ 27602 h 143102"/>
                <a:gd name="connsiteX14" fmla="*/ 33770 w 135868"/>
                <a:gd name="connsiteY14" fmla="*/ 71554 h 143102"/>
                <a:gd name="connsiteX15" fmla="*/ 68069 w 135868"/>
                <a:gd name="connsiteY15" fmla="*/ 115505 h 14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868" h="143102">
                  <a:moveTo>
                    <a:pt x="0" y="71554"/>
                  </a:moveTo>
                  <a:cubicBezTo>
                    <a:pt x="0" y="30017"/>
                    <a:pt x="22239" y="0"/>
                    <a:pt x="60028" y="0"/>
                  </a:cubicBezTo>
                  <a:cubicBezTo>
                    <a:pt x="79325" y="0"/>
                    <a:pt x="93790" y="8845"/>
                    <a:pt x="102905" y="24117"/>
                  </a:cubicBezTo>
                  <a:lnTo>
                    <a:pt x="102905" y="3751"/>
                  </a:lnTo>
                  <a:lnTo>
                    <a:pt x="135868" y="3751"/>
                  </a:lnTo>
                  <a:lnTo>
                    <a:pt x="135868" y="139351"/>
                  </a:lnTo>
                  <a:lnTo>
                    <a:pt x="102905" y="139351"/>
                  </a:lnTo>
                  <a:lnTo>
                    <a:pt x="102905" y="118985"/>
                  </a:lnTo>
                  <a:cubicBezTo>
                    <a:pt x="93790" y="133990"/>
                    <a:pt x="79318" y="143103"/>
                    <a:pt x="60028" y="143103"/>
                  </a:cubicBezTo>
                  <a:cubicBezTo>
                    <a:pt x="22239" y="143103"/>
                    <a:pt x="0" y="113086"/>
                    <a:pt x="0" y="71549"/>
                  </a:cubicBezTo>
                  <a:lnTo>
                    <a:pt x="0" y="71554"/>
                  </a:lnTo>
                  <a:close/>
                  <a:moveTo>
                    <a:pt x="68069" y="115505"/>
                  </a:moveTo>
                  <a:cubicBezTo>
                    <a:pt x="90313" y="115505"/>
                    <a:pt x="102368" y="97553"/>
                    <a:pt x="102368" y="71554"/>
                  </a:cubicBezTo>
                  <a:cubicBezTo>
                    <a:pt x="102368" y="45555"/>
                    <a:pt x="90313" y="27602"/>
                    <a:pt x="68069" y="27602"/>
                  </a:cubicBezTo>
                  <a:cubicBezTo>
                    <a:pt x="45825" y="27602"/>
                    <a:pt x="33770" y="45555"/>
                    <a:pt x="33770" y="71554"/>
                  </a:cubicBezTo>
                  <a:cubicBezTo>
                    <a:pt x="33770" y="97553"/>
                    <a:pt x="46093" y="115505"/>
                    <a:pt x="68069" y="115505"/>
                  </a:cubicBez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61BDBB-30A5-FD2E-FC25-5C485D01F047}"/>
                </a:ext>
              </a:extLst>
            </p:cNvPr>
            <p:cNvSpPr/>
            <p:nvPr/>
          </p:nvSpPr>
          <p:spPr>
            <a:xfrm>
              <a:off x="1169824" y="579922"/>
              <a:ext cx="123274" cy="139085"/>
            </a:xfrm>
            <a:custGeom>
              <a:avLst/>
              <a:gdLst>
                <a:gd name="connsiteX0" fmla="*/ 7 w 123274"/>
                <a:gd name="connsiteY0" fmla="*/ 3485 h 139085"/>
                <a:gd name="connsiteX1" fmla="*/ 32970 w 123274"/>
                <a:gd name="connsiteY1" fmla="*/ 3485 h 139085"/>
                <a:gd name="connsiteX2" fmla="*/ 32970 w 123274"/>
                <a:gd name="connsiteY2" fmla="*/ 24923 h 139085"/>
                <a:gd name="connsiteX3" fmla="*/ 74773 w 123274"/>
                <a:gd name="connsiteY3" fmla="*/ 0 h 139085"/>
                <a:gd name="connsiteX4" fmla="*/ 123275 w 123274"/>
                <a:gd name="connsiteY4" fmla="*/ 52259 h 139085"/>
                <a:gd name="connsiteX5" fmla="*/ 123275 w 123274"/>
                <a:gd name="connsiteY5" fmla="*/ 139086 h 139085"/>
                <a:gd name="connsiteX6" fmla="*/ 89506 w 123274"/>
                <a:gd name="connsiteY6" fmla="*/ 139086 h 139085"/>
                <a:gd name="connsiteX7" fmla="*/ 89506 w 123274"/>
                <a:gd name="connsiteY7" fmla="*/ 58153 h 139085"/>
                <a:gd name="connsiteX8" fmla="*/ 63779 w 123274"/>
                <a:gd name="connsiteY8" fmla="*/ 27603 h 139085"/>
                <a:gd name="connsiteX9" fmla="*/ 33762 w 123274"/>
                <a:gd name="connsiteY9" fmla="*/ 66727 h 139085"/>
                <a:gd name="connsiteX10" fmla="*/ 33762 w 123274"/>
                <a:gd name="connsiteY10" fmla="*/ 139086 h 139085"/>
                <a:gd name="connsiteX11" fmla="*/ 0 w 123274"/>
                <a:gd name="connsiteY11" fmla="*/ 139086 h 139085"/>
                <a:gd name="connsiteX12" fmla="*/ 0 w 123274"/>
                <a:gd name="connsiteY12" fmla="*/ 3485 h 139085"/>
                <a:gd name="connsiteX13" fmla="*/ 7 w 123274"/>
                <a:gd name="connsiteY13" fmla="*/ 3485 h 13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274" h="139085">
                  <a:moveTo>
                    <a:pt x="7" y="3485"/>
                  </a:moveTo>
                  <a:lnTo>
                    <a:pt x="32970" y="3485"/>
                  </a:lnTo>
                  <a:lnTo>
                    <a:pt x="32970" y="24923"/>
                  </a:lnTo>
                  <a:cubicBezTo>
                    <a:pt x="40736" y="8846"/>
                    <a:pt x="57355" y="0"/>
                    <a:pt x="74773" y="0"/>
                  </a:cubicBezTo>
                  <a:cubicBezTo>
                    <a:pt x="106662" y="0"/>
                    <a:pt x="123275" y="19295"/>
                    <a:pt x="123275" y="52259"/>
                  </a:cubicBezTo>
                  <a:lnTo>
                    <a:pt x="123275" y="139086"/>
                  </a:lnTo>
                  <a:lnTo>
                    <a:pt x="89506" y="139086"/>
                  </a:lnTo>
                  <a:lnTo>
                    <a:pt x="89506" y="58153"/>
                  </a:lnTo>
                  <a:cubicBezTo>
                    <a:pt x="89506" y="38857"/>
                    <a:pt x="81465" y="27603"/>
                    <a:pt x="63779" y="27603"/>
                  </a:cubicBezTo>
                  <a:cubicBezTo>
                    <a:pt x="44750" y="27603"/>
                    <a:pt x="33762" y="42076"/>
                    <a:pt x="33762" y="66727"/>
                  </a:cubicBezTo>
                  <a:lnTo>
                    <a:pt x="33762" y="139086"/>
                  </a:lnTo>
                  <a:lnTo>
                    <a:pt x="0" y="139086"/>
                  </a:lnTo>
                  <a:lnTo>
                    <a:pt x="0" y="3485"/>
                  </a:lnTo>
                  <a:lnTo>
                    <a:pt x="7" y="3485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03E351-3E26-37F4-F921-68E9CC5296B5}"/>
                </a:ext>
              </a:extLst>
            </p:cNvPr>
            <p:cNvSpPr/>
            <p:nvPr/>
          </p:nvSpPr>
          <p:spPr>
            <a:xfrm>
              <a:off x="1309168" y="579660"/>
              <a:ext cx="132114" cy="191343"/>
            </a:xfrm>
            <a:custGeom>
              <a:avLst/>
              <a:gdLst>
                <a:gd name="connsiteX0" fmla="*/ 2678 w 132114"/>
                <a:gd name="connsiteY0" fmla="*/ 147931 h 191343"/>
                <a:gd name="connsiteX1" fmla="*/ 36977 w 132114"/>
                <a:gd name="connsiteY1" fmla="*/ 147931 h 191343"/>
                <a:gd name="connsiteX2" fmla="*/ 66457 w 132114"/>
                <a:gd name="connsiteY2" fmla="*/ 165350 h 191343"/>
                <a:gd name="connsiteX3" fmla="*/ 98346 w 132114"/>
                <a:gd name="connsiteY3" fmla="*/ 130244 h 191343"/>
                <a:gd name="connsiteX4" fmla="*/ 98346 w 132114"/>
                <a:gd name="connsiteY4" fmla="*/ 114967 h 191343"/>
                <a:gd name="connsiteX5" fmla="*/ 58953 w 132114"/>
                <a:gd name="connsiteY5" fmla="*/ 133724 h 191343"/>
                <a:gd name="connsiteX6" fmla="*/ 0 w 132114"/>
                <a:gd name="connsiteY6" fmla="*/ 66998 h 191343"/>
                <a:gd name="connsiteX7" fmla="*/ 58953 w 132114"/>
                <a:gd name="connsiteY7" fmla="*/ 0 h 191343"/>
                <a:gd name="connsiteX8" fmla="*/ 99420 w 132114"/>
                <a:gd name="connsiteY8" fmla="*/ 21171 h 191343"/>
                <a:gd name="connsiteX9" fmla="*/ 99420 w 132114"/>
                <a:gd name="connsiteY9" fmla="*/ 3751 h 191343"/>
                <a:gd name="connsiteX10" fmla="*/ 132115 w 132114"/>
                <a:gd name="connsiteY10" fmla="*/ 3751 h 191343"/>
                <a:gd name="connsiteX11" fmla="*/ 132115 w 132114"/>
                <a:gd name="connsiteY11" fmla="*/ 129972 h 191343"/>
                <a:gd name="connsiteX12" fmla="*/ 65920 w 132114"/>
                <a:gd name="connsiteY12" fmla="*/ 191344 h 191343"/>
                <a:gd name="connsiteX13" fmla="*/ 2671 w 132114"/>
                <a:gd name="connsiteY13" fmla="*/ 147931 h 191343"/>
                <a:gd name="connsiteX14" fmla="*/ 2678 w 132114"/>
                <a:gd name="connsiteY14" fmla="*/ 147931 h 191343"/>
                <a:gd name="connsiteX15" fmla="*/ 66732 w 132114"/>
                <a:gd name="connsiteY15" fmla="*/ 106393 h 191343"/>
                <a:gd name="connsiteX16" fmla="*/ 99957 w 132114"/>
                <a:gd name="connsiteY16" fmla="*/ 66998 h 191343"/>
                <a:gd name="connsiteX17" fmla="*/ 66732 w 132114"/>
                <a:gd name="connsiteY17" fmla="*/ 27602 h 191343"/>
                <a:gd name="connsiteX18" fmla="*/ 33769 w 132114"/>
                <a:gd name="connsiteY18" fmla="*/ 66998 h 191343"/>
                <a:gd name="connsiteX19" fmla="*/ 66732 w 132114"/>
                <a:gd name="connsiteY19" fmla="*/ 106393 h 19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114" h="191343">
                  <a:moveTo>
                    <a:pt x="2678" y="147931"/>
                  </a:moveTo>
                  <a:lnTo>
                    <a:pt x="36977" y="147931"/>
                  </a:lnTo>
                  <a:cubicBezTo>
                    <a:pt x="40199" y="158380"/>
                    <a:pt x="49844" y="165350"/>
                    <a:pt x="66457" y="165350"/>
                  </a:cubicBezTo>
                  <a:cubicBezTo>
                    <a:pt x="89238" y="165350"/>
                    <a:pt x="98346" y="151149"/>
                    <a:pt x="98346" y="130244"/>
                  </a:cubicBezTo>
                  <a:lnTo>
                    <a:pt x="98346" y="114967"/>
                  </a:lnTo>
                  <a:cubicBezTo>
                    <a:pt x="89506" y="126759"/>
                    <a:pt x="76109" y="133724"/>
                    <a:pt x="58953" y="133724"/>
                  </a:cubicBezTo>
                  <a:cubicBezTo>
                    <a:pt x="21975" y="133724"/>
                    <a:pt x="0" y="105855"/>
                    <a:pt x="0" y="66998"/>
                  </a:cubicBezTo>
                  <a:cubicBezTo>
                    <a:pt x="0" y="28141"/>
                    <a:pt x="21975" y="0"/>
                    <a:pt x="58953" y="0"/>
                  </a:cubicBezTo>
                  <a:cubicBezTo>
                    <a:pt x="76914" y="0"/>
                    <a:pt x="90573" y="8041"/>
                    <a:pt x="99420" y="21171"/>
                  </a:cubicBezTo>
                  <a:lnTo>
                    <a:pt x="99420" y="3751"/>
                  </a:lnTo>
                  <a:lnTo>
                    <a:pt x="132115" y="3751"/>
                  </a:lnTo>
                  <a:lnTo>
                    <a:pt x="132115" y="129972"/>
                  </a:lnTo>
                  <a:cubicBezTo>
                    <a:pt x="132115" y="169096"/>
                    <a:pt x="106119" y="191344"/>
                    <a:pt x="65920" y="191344"/>
                  </a:cubicBezTo>
                  <a:cubicBezTo>
                    <a:pt x="30010" y="191344"/>
                    <a:pt x="6699" y="174463"/>
                    <a:pt x="2671" y="147931"/>
                  </a:cubicBezTo>
                  <a:lnTo>
                    <a:pt x="2678" y="147931"/>
                  </a:lnTo>
                  <a:close/>
                  <a:moveTo>
                    <a:pt x="66732" y="106393"/>
                  </a:moveTo>
                  <a:cubicBezTo>
                    <a:pt x="87902" y="106393"/>
                    <a:pt x="99957" y="90316"/>
                    <a:pt x="99957" y="66998"/>
                  </a:cubicBezTo>
                  <a:cubicBezTo>
                    <a:pt x="99957" y="43679"/>
                    <a:pt x="87902" y="27602"/>
                    <a:pt x="66732" y="27602"/>
                  </a:cubicBezTo>
                  <a:cubicBezTo>
                    <a:pt x="45555" y="27602"/>
                    <a:pt x="33769" y="43679"/>
                    <a:pt x="33769" y="66998"/>
                  </a:cubicBezTo>
                  <a:cubicBezTo>
                    <a:pt x="33769" y="90316"/>
                    <a:pt x="45824" y="106393"/>
                    <a:pt x="66732" y="106393"/>
                  </a:cubicBez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80A13F1-B737-0753-A4AA-677282AAD81E}"/>
                </a:ext>
              </a:extLst>
            </p:cNvPr>
            <p:cNvSpPr/>
            <p:nvPr/>
          </p:nvSpPr>
          <p:spPr>
            <a:xfrm>
              <a:off x="1465487" y="531430"/>
              <a:ext cx="129973" cy="187592"/>
            </a:xfrm>
            <a:custGeom>
              <a:avLst/>
              <a:gdLst>
                <a:gd name="connsiteX0" fmla="*/ 33762 w 129973"/>
                <a:gd name="connsiteY0" fmla="*/ 121660 h 187592"/>
                <a:gd name="connsiteX1" fmla="*/ 33762 w 129973"/>
                <a:gd name="connsiteY1" fmla="*/ 187587 h 187592"/>
                <a:gd name="connsiteX2" fmla="*/ 0 w 129973"/>
                <a:gd name="connsiteY2" fmla="*/ 187587 h 187592"/>
                <a:gd name="connsiteX3" fmla="*/ 0 w 129973"/>
                <a:gd name="connsiteY3" fmla="*/ 0 h 187592"/>
                <a:gd name="connsiteX4" fmla="*/ 33762 w 129973"/>
                <a:gd name="connsiteY4" fmla="*/ 0 h 187592"/>
                <a:gd name="connsiteX5" fmla="*/ 33762 w 129973"/>
                <a:gd name="connsiteY5" fmla="*/ 107731 h 187592"/>
                <a:gd name="connsiteX6" fmla="*/ 82270 w 129973"/>
                <a:gd name="connsiteY6" fmla="*/ 51987 h 187592"/>
                <a:gd name="connsiteX7" fmla="*/ 122731 w 129973"/>
                <a:gd name="connsiteY7" fmla="*/ 51987 h 187592"/>
                <a:gd name="connsiteX8" fmla="*/ 67531 w 129973"/>
                <a:gd name="connsiteY8" fmla="*/ 113358 h 187592"/>
                <a:gd name="connsiteX9" fmla="*/ 129974 w 129973"/>
                <a:gd name="connsiteY9" fmla="*/ 187593 h 187592"/>
                <a:gd name="connsiteX10" fmla="*/ 88432 w 129973"/>
                <a:gd name="connsiteY10" fmla="*/ 187593 h 187592"/>
                <a:gd name="connsiteX11" fmla="*/ 33769 w 129973"/>
                <a:gd name="connsiteY11" fmla="*/ 121666 h 187592"/>
                <a:gd name="connsiteX12" fmla="*/ 33762 w 129973"/>
                <a:gd name="connsiteY12" fmla="*/ 121660 h 18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73" h="187592">
                  <a:moveTo>
                    <a:pt x="33762" y="121660"/>
                  </a:moveTo>
                  <a:lnTo>
                    <a:pt x="33762" y="187587"/>
                  </a:lnTo>
                  <a:lnTo>
                    <a:pt x="0" y="187587"/>
                  </a:lnTo>
                  <a:lnTo>
                    <a:pt x="0" y="0"/>
                  </a:lnTo>
                  <a:lnTo>
                    <a:pt x="33762" y="0"/>
                  </a:lnTo>
                  <a:lnTo>
                    <a:pt x="33762" y="107731"/>
                  </a:lnTo>
                  <a:lnTo>
                    <a:pt x="82270" y="51987"/>
                  </a:lnTo>
                  <a:lnTo>
                    <a:pt x="122731" y="51987"/>
                  </a:lnTo>
                  <a:lnTo>
                    <a:pt x="67531" y="113358"/>
                  </a:lnTo>
                  <a:lnTo>
                    <a:pt x="129974" y="187593"/>
                  </a:lnTo>
                  <a:lnTo>
                    <a:pt x="88432" y="187593"/>
                  </a:lnTo>
                  <a:lnTo>
                    <a:pt x="33769" y="121666"/>
                  </a:lnTo>
                  <a:lnTo>
                    <a:pt x="33762" y="121660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CAE906-A8EB-64FA-F645-A3BAFAA08EF0}"/>
                </a:ext>
              </a:extLst>
            </p:cNvPr>
            <p:cNvSpPr/>
            <p:nvPr/>
          </p:nvSpPr>
          <p:spPr>
            <a:xfrm>
              <a:off x="1586654" y="579391"/>
              <a:ext cx="137209" cy="143641"/>
            </a:xfrm>
            <a:custGeom>
              <a:avLst/>
              <a:gdLst>
                <a:gd name="connsiteX0" fmla="*/ 0 w 137209"/>
                <a:gd name="connsiteY0" fmla="*/ 71821 h 143641"/>
                <a:gd name="connsiteX1" fmla="*/ 68873 w 137209"/>
                <a:gd name="connsiteY1" fmla="*/ 0 h 143641"/>
                <a:gd name="connsiteX2" fmla="*/ 137209 w 137209"/>
                <a:gd name="connsiteY2" fmla="*/ 71821 h 143641"/>
                <a:gd name="connsiteX3" fmla="*/ 68873 w 137209"/>
                <a:gd name="connsiteY3" fmla="*/ 143641 h 143641"/>
                <a:gd name="connsiteX4" fmla="*/ 0 w 137209"/>
                <a:gd name="connsiteY4" fmla="*/ 71821 h 143641"/>
                <a:gd name="connsiteX5" fmla="*/ 68873 w 137209"/>
                <a:gd name="connsiteY5" fmla="*/ 116305 h 143641"/>
                <a:gd name="connsiteX6" fmla="*/ 103441 w 137209"/>
                <a:gd name="connsiteY6" fmla="*/ 71821 h 143641"/>
                <a:gd name="connsiteX7" fmla="*/ 68873 w 137209"/>
                <a:gd name="connsiteY7" fmla="*/ 27337 h 143641"/>
                <a:gd name="connsiteX8" fmla="*/ 33769 w 137209"/>
                <a:gd name="connsiteY8" fmla="*/ 71821 h 143641"/>
                <a:gd name="connsiteX9" fmla="*/ 68873 w 137209"/>
                <a:gd name="connsiteY9" fmla="*/ 116305 h 14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209" h="143641">
                  <a:moveTo>
                    <a:pt x="0" y="71821"/>
                  </a:moveTo>
                  <a:cubicBezTo>
                    <a:pt x="0" y="30283"/>
                    <a:pt x="25466" y="0"/>
                    <a:pt x="68873" y="0"/>
                  </a:cubicBezTo>
                  <a:cubicBezTo>
                    <a:pt x="112287" y="0"/>
                    <a:pt x="137209" y="30283"/>
                    <a:pt x="137209" y="71821"/>
                  </a:cubicBezTo>
                  <a:cubicBezTo>
                    <a:pt x="137209" y="113358"/>
                    <a:pt x="112025" y="143641"/>
                    <a:pt x="68873" y="143641"/>
                  </a:cubicBezTo>
                  <a:cubicBezTo>
                    <a:pt x="25728" y="143641"/>
                    <a:pt x="0" y="113358"/>
                    <a:pt x="0" y="71821"/>
                  </a:cubicBezTo>
                  <a:close/>
                  <a:moveTo>
                    <a:pt x="68873" y="116305"/>
                  </a:moveTo>
                  <a:cubicBezTo>
                    <a:pt x="91386" y="116305"/>
                    <a:pt x="103441" y="97814"/>
                    <a:pt x="103441" y="71821"/>
                  </a:cubicBezTo>
                  <a:cubicBezTo>
                    <a:pt x="103441" y="45827"/>
                    <a:pt x="91386" y="27337"/>
                    <a:pt x="68873" y="27337"/>
                  </a:cubicBezTo>
                  <a:cubicBezTo>
                    <a:pt x="46367" y="27337"/>
                    <a:pt x="33769" y="46094"/>
                    <a:pt x="33769" y="71821"/>
                  </a:cubicBezTo>
                  <a:cubicBezTo>
                    <a:pt x="33769" y="97548"/>
                    <a:pt x="46099" y="116305"/>
                    <a:pt x="68873" y="116305"/>
                  </a:cubicBez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13B32C6-EE18-5BFD-7655-3CAE8120B78C}"/>
                </a:ext>
              </a:extLst>
            </p:cNvPr>
            <p:cNvSpPr/>
            <p:nvPr/>
          </p:nvSpPr>
          <p:spPr>
            <a:xfrm>
              <a:off x="1740798" y="531430"/>
              <a:ext cx="129973" cy="187592"/>
            </a:xfrm>
            <a:custGeom>
              <a:avLst/>
              <a:gdLst>
                <a:gd name="connsiteX0" fmla="*/ 33769 w 129973"/>
                <a:gd name="connsiteY0" fmla="*/ 121660 h 187592"/>
                <a:gd name="connsiteX1" fmla="*/ 33769 w 129973"/>
                <a:gd name="connsiteY1" fmla="*/ 187587 h 187592"/>
                <a:gd name="connsiteX2" fmla="*/ 0 w 129973"/>
                <a:gd name="connsiteY2" fmla="*/ 187587 h 187592"/>
                <a:gd name="connsiteX3" fmla="*/ 0 w 129973"/>
                <a:gd name="connsiteY3" fmla="*/ 0 h 187592"/>
                <a:gd name="connsiteX4" fmla="*/ 33769 w 129973"/>
                <a:gd name="connsiteY4" fmla="*/ 0 h 187592"/>
                <a:gd name="connsiteX5" fmla="*/ 33769 w 129973"/>
                <a:gd name="connsiteY5" fmla="*/ 107731 h 187592"/>
                <a:gd name="connsiteX6" fmla="*/ 82270 w 129973"/>
                <a:gd name="connsiteY6" fmla="*/ 51987 h 187592"/>
                <a:gd name="connsiteX7" fmla="*/ 122738 w 129973"/>
                <a:gd name="connsiteY7" fmla="*/ 51987 h 187592"/>
                <a:gd name="connsiteX8" fmla="*/ 67531 w 129973"/>
                <a:gd name="connsiteY8" fmla="*/ 113358 h 187592"/>
                <a:gd name="connsiteX9" fmla="*/ 129974 w 129973"/>
                <a:gd name="connsiteY9" fmla="*/ 187593 h 187592"/>
                <a:gd name="connsiteX10" fmla="*/ 88439 w 129973"/>
                <a:gd name="connsiteY10" fmla="*/ 187593 h 187592"/>
                <a:gd name="connsiteX11" fmla="*/ 33769 w 129973"/>
                <a:gd name="connsiteY11" fmla="*/ 121666 h 187592"/>
                <a:gd name="connsiteX12" fmla="*/ 33769 w 129973"/>
                <a:gd name="connsiteY12" fmla="*/ 121660 h 18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73" h="187592">
                  <a:moveTo>
                    <a:pt x="33769" y="121660"/>
                  </a:moveTo>
                  <a:lnTo>
                    <a:pt x="33769" y="187587"/>
                  </a:lnTo>
                  <a:lnTo>
                    <a:pt x="0" y="187587"/>
                  </a:lnTo>
                  <a:lnTo>
                    <a:pt x="0" y="0"/>
                  </a:lnTo>
                  <a:lnTo>
                    <a:pt x="33769" y="0"/>
                  </a:lnTo>
                  <a:lnTo>
                    <a:pt x="33769" y="107731"/>
                  </a:lnTo>
                  <a:lnTo>
                    <a:pt x="82270" y="51987"/>
                  </a:lnTo>
                  <a:lnTo>
                    <a:pt x="122738" y="51987"/>
                  </a:lnTo>
                  <a:lnTo>
                    <a:pt x="67531" y="113358"/>
                  </a:lnTo>
                  <a:lnTo>
                    <a:pt x="129974" y="187593"/>
                  </a:lnTo>
                  <a:lnTo>
                    <a:pt x="88439" y="187593"/>
                  </a:lnTo>
                  <a:lnTo>
                    <a:pt x="33769" y="121666"/>
                  </a:lnTo>
                  <a:lnTo>
                    <a:pt x="33769" y="121660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DE1EA6-8854-3BAA-5815-B54E9218249B}"/>
                </a:ext>
              </a:extLst>
            </p:cNvPr>
            <p:cNvSpPr/>
            <p:nvPr/>
          </p:nvSpPr>
          <p:spPr>
            <a:xfrm>
              <a:off x="1939369" y="531417"/>
              <a:ext cx="142035" cy="187586"/>
            </a:xfrm>
            <a:custGeom>
              <a:avLst/>
              <a:gdLst>
                <a:gd name="connsiteX0" fmla="*/ 0 w 142035"/>
                <a:gd name="connsiteY0" fmla="*/ 5 h 187586"/>
                <a:gd name="connsiteX1" fmla="*/ 75572 w 142035"/>
                <a:gd name="connsiteY1" fmla="*/ 5 h 187586"/>
                <a:gd name="connsiteX2" fmla="*/ 132115 w 142035"/>
                <a:gd name="connsiteY2" fmla="*/ 47436 h 187586"/>
                <a:gd name="connsiteX3" fmla="*/ 105320 w 142035"/>
                <a:gd name="connsiteY3" fmla="*/ 87631 h 187586"/>
                <a:gd name="connsiteX4" fmla="*/ 142035 w 142035"/>
                <a:gd name="connsiteY4" fmla="*/ 133990 h 187586"/>
                <a:gd name="connsiteX5" fmla="*/ 81203 w 142035"/>
                <a:gd name="connsiteY5" fmla="*/ 187587 h 187586"/>
                <a:gd name="connsiteX6" fmla="*/ 0 w 142035"/>
                <a:gd name="connsiteY6" fmla="*/ 187587 h 187586"/>
                <a:gd name="connsiteX7" fmla="*/ 0 w 142035"/>
                <a:gd name="connsiteY7" fmla="*/ 0 h 187586"/>
                <a:gd name="connsiteX8" fmla="*/ 0 w 142035"/>
                <a:gd name="connsiteY8" fmla="*/ 5 h 187586"/>
                <a:gd name="connsiteX9" fmla="*/ 69679 w 142035"/>
                <a:gd name="connsiteY9" fmla="*/ 77719 h 187586"/>
                <a:gd name="connsiteX10" fmla="*/ 97547 w 142035"/>
                <a:gd name="connsiteY10" fmla="*/ 51992 h 187586"/>
                <a:gd name="connsiteX11" fmla="*/ 69410 w 142035"/>
                <a:gd name="connsiteY11" fmla="*/ 27070 h 187586"/>
                <a:gd name="connsiteX12" fmla="*/ 35104 w 142035"/>
                <a:gd name="connsiteY12" fmla="*/ 27070 h 187586"/>
                <a:gd name="connsiteX13" fmla="*/ 35104 w 142035"/>
                <a:gd name="connsiteY13" fmla="*/ 77719 h 187586"/>
                <a:gd name="connsiteX14" fmla="*/ 69679 w 142035"/>
                <a:gd name="connsiteY14" fmla="*/ 77719 h 187586"/>
                <a:gd name="connsiteX15" fmla="*/ 75578 w 142035"/>
                <a:gd name="connsiteY15" fmla="*/ 160527 h 187586"/>
                <a:gd name="connsiteX16" fmla="*/ 106669 w 142035"/>
                <a:gd name="connsiteY16" fmla="*/ 132120 h 187586"/>
                <a:gd name="connsiteX17" fmla="*/ 74243 w 142035"/>
                <a:gd name="connsiteY17" fmla="*/ 103446 h 187586"/>
                <a:gd name="connsiteX18" fmla="*/ 35111 w 142035"/>
                <a:gd name="connsiteY18" fmla="*/ 103446 h 187586"/>
                <a:gd name="connsiteX19" fmla="*/ 35111 w 142035"/>
                <a:gd name="connsiteY19" fmla="*/ 160527 h 187586"/>
                <a:gd name="connsiteX20" fmla="*/ 75578 w 142035"/>
                <a:gd name="connsiteY20" fmla="*/ 160527 h 18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2035" h="187586">
                  <a:moveTo>
                    <a:pt x="0" y="5"/>
                  </a:moveTo>
                  <a:lnTo>
                    <a:pt x="75572" y="5"/>
                  </a:lnTo>
                  <a:cubicBezTo>
                    <a:pt x="109877" y="5"/>
                    <a:pt x="132115" y="20106"/>
                    <a:pt x="132115" y="47436"/>
                  </a:cubicBezTo>
                  <a:cubicBezTo>
                    <a:pt x="132115" y="66731"/>
                    <a:pt x="121664" y="80666"/>
                    <a:pt x="105320" y="87631"/>
                  </a:cubicBezTo>
                  <a:cubicBezTo>
                    <a:pt x="126759" y="93796"/>
                    <a:pt x="142035" y="111215"/>
                    <a:pt x="142035" y="133990"/>
                  </a:cubicBezTo>
                  <a:cubicBezTo>
                    <a:pt x="142035" y="165345"/>
                    <a:pt x="119791" y="187587"/>
                    <a:pt x="81203" y="187587"/>
                  </a:cubicBezTo>
                  <a:lnTo>
                    <a:pt x="0" y="187587"/>
                  </a:lnTo>
                  <a:lnTo>
                    <a:pt x="0" y="0"/>
                  </a:lnTo>
                  <a:lnTo>
                    <a:pt x="0" y="5"/>
                  </a:lnTo>
                  <a:close/>
                  <a:moveTo>
                    <a:pt x="69679" y="77719"/>
                  </a:moveTo>
                  <a:cubicBezTo>
                    <a:pt x="85754" y="77719"/>
                    <a:pt x="97547" y="69146"/>
                    <a:pt x="97547" y="51992"/>
                  </a:cubicBezTo>
                  <a:cubicBezTo>
                    <a:pt x="97547" y="34839"/>
                    <a:pt x="84949" y="27070"/>
                    <a:pt x="69410" y="27070"/>
                  </a:cubicBezTo>
                  <a:lnTo>
                    <a:pt x="35104" y="27070"/>
                  </a:lnTo>
                  <a:lnTo>
                    <a:pt x="35104" y="77719"/>
                  </a:lnTo>
                  <a:lnTo>
                    <a:pt x="69679" y="77719"/>
                  </a:lnTo>
                  <a:close/>
                  <a:moveTo>
                    <a:pt x="75578" y="160527"/>
                  </a:moveTo>
                  <a:cubicBezTo>
                    <a:pt x="92459" y="160527"/>
                    <a:pt x="106669" y="151954"/>
                    <a:pt x="106669" y="132120"/>
                  </a:cubicBezTo>
                  <a:cubicBezTo>
                    <a:pt x="106669" y="112287"/>
                    <a:pt x="92466" y="103446"/>
                    <a:pt x="74243" y="103446"/>
                  </a:cubicBezTo>
                  <a:lnTo>
                    <a:pt x="35111" y="103446"/>
                  </a:lnTo>
                  <a:lnTo>
                    <a:pt x="35111" y="160527"/>
                  </a:lnTo>
                  <a:lnTo>
                    <a:pt x="75578" y="160527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02581DC-9941-7C98-5DF2-13F62249F9AE}"/>
                </a:ext>
              </a:extLst>
            </p:cNvPr>
            <p:cNvSpPr/>
            <p:nvPr/>
          </p:nvSpPr>
          <p:spPr>
            <a:xfrm>
              <a:off x="2091983" y="579660"/>
              <a:ext cx="135866" cy="143102"/>
            </a:xfrm>
            <a:custGeom>
              <a:avLst/>
              <a:gdLst>
                <a:gd name="connsiteX0" fmla="*/ 0 w 135866"/>
                <a:gd name="connsiteY0" fmla="*/ 71554 h 143102"/>
                <a:gd name="connsiteX1" fmla="*/ 60026 w 135866"/>
                <a:gd name="connsiteY1" fmla="*/ 0 h 143102"/>
                <a:gd name="connsiteX2" fmla="*/ 102904 w 135866"/>
                <a:gd name="connsiteY2" fmla="*/ 24117 h 143102"/>
                <a:gd name="connsiteX3" fmla="*/ 102904 w 135866"/>
                <a:gd name="connsiteY3" fmla="*/ 3751 h 143102"/>
                <a:gd name="connsiteX4" fmla="*/ 135867 w 135866"/>
                <a:gd name="connsiteY4" fmla="*/ 3751 h 143102"/>
                <a:gd name="connsiteX5" fmla="*/ 135867 w 135866"/>
                <a:gd name="connsiteY5" fmla="*/ 139351 h 143102"/>
                <a:gd name="connsiteX6" fmla="*/ 102904 w 135866"/>
                <a:gd name="connsiteY6" fmla="*/ 139351 h 143102"/>
                <a:gd name="connsiteX7" fmla="*/ 102904 w 135866"/>
                <a:gd name="connsiteY7" fmla="*/ 118985 h 143102"/>
                <a:gd name="connsiteX8" fmla="*/ 60026 w 135866"/>
                <a:gd name="connsiteY8" fmla="*/ 143103 h 143102"/>
                <a:gd name="connsiteX9" fmla="*/ 0 w 135866"/>
                <a:gd name="connsiteY9" fmla="*/ 71549 h 143102"/>
                <a:gd name="connsiteX10" fmla="*/ 0 w 135866"/>
                <a:gd name="connsiteY10" fmla="*/ 71554 h 143102"/>
                <a:gd name="connsiteX11" fmla="*/ 68068 w 135866"/>
                <a:gd name="connsiteY11" fmla="*/ 115505 h 143102"/>
                <a:gd name="connsiteX12" fmla="*/ 102367 w 135866"/>
                <a:gd name="connsiteY12" fmla="*/ 71554 h 143102"/>
                <a:gd name="connsiteX13" fmla="*/ 68068 w 135866"/>
                <a:gd name="connsiteY13" fmla="*/ 27602 h 143102"/>
                <a:gd name="connsiteX14" fmla="*/ 33762 w 135866"/>
                <a:gd name="connsiteY14" fmla="*/ 71554 h 143102"/>
                <a:gd name="connsiteX15" fmla="*/ 68068 w 135866"/>
                <a:gd name="connsiteY15" fmla="*/ 115505 h 14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866" h="143102">
                  <a:moveTo>
                    <a:pt x="0" y="71554"/>
                  </a:moveTo>
                  <a:cubicBezTo>
                    <a:pt x="0" y="30017"/>
                    <a:pt x="22237" y="0"/>
                    <a:pt x="60026" y="0"/>
                  </a:cubicBezTo>
                  <a:cubicBezTo>
                    <a:pt x="79317" y="0"/>
                    <a:pt x="93795" y="8845"/>
                    <a:pt x="102904" y="24117"/>
                  </a:cubicBezTo>
                  <a:lnTo>
                    <a:pt x="102904" y="3751"/>
                  </a:lnTo>
                  <a:lnTo>
                    <a:pt x="135867" y="3751"/>
                  </a:lnTo>
                  <a:lnTo>
                    <a:pt x="135867" y="139351"/>
                  </a:lnTo>
                  <a:lnTo>
                    <a:pt x="102904" y="139351"/>
                  </a:lnTo>
                  <a:lnTo>
                    <a:pt x="102904" y="118985"/>
                  </a:lnTo>
                  <a:cubicBezTo>
                    <a:pt x="93795" y="133990"/>
                    <a:pt x="79317" y="143103"/>
                    <a:pt x="60026" y="143103"/>
                  </a:cubicBezTo>
                  <a:cubicBezTo>
                    <a:pt x="22237" y="143103"/>
                    <a:pt x="0" y="113086"/>
                    <a:pt x="0" y="71549"/>
                  </a:cubicBezTo>
                  <a:lnTo>
                    <a:pt x="0" y="71554"/>
                  </a:lnTo>
                  <a:close/>
                  <a:moveTo>
                    <a:pt x="68068" y="115505"/>
                  </a:moveTo>
                  <a:cubicBezTo>
                    <a:pt x="90305" y="115505"/>
                    <a:pt x="102367" y="97553"/>
                    <a:pt x="102367" y="71554"/>
                  </a:cubicBezTo>
                  <a:cubicBezTo>
                    <a:pt x="102367" y="45555"/>
                    <a:pt x="90305" y="27602"/>
                    <a:pt x="68068" y="27602"/>
                  </a:cubicBezTo>
                  <a:cubicBezTo>
                    <a:pt x="45824" y="27602"/>
                    <a:pt x="33762" y="45555"/>
                    <a:pt x="33762" y="71554"/>
                  </a:cubicBezTo>
                  <a:cubicBezTo>
                    <a:pt x="33762" y="97553"/>
                    <a:pt x="46099" y="115505"/>
                    <a:pt x="68068" y="115505"/>
                  </a:cubicBez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0594529-011E-66B4-23CB-891A2AEF62C4}"/>
                </a:ext>
              </a:extLst>
            </p:cNvPr>
            <p:cNvSpPr/>
            <p:nvPr/>
          </p:nvSpPr>
          <p:spPr>
            <a:xfrm>
              <a:off x="2251933" y="579922"/>
              <a:ext cx="123274" cy="139085"/>
            </a:xfrm>
            <a:custGeom>
              <a:avLst/>
              <a:gdLst>
                <a:gd name="connsiteX0" fmla="*/ 0 w 123274"/>
                <a:gd name="connsiteY0" fmla="*/ 3485 h 139085"/>
                <a:gd name="connsiteX1" fmla="*/ 32963 w 123274"/>
                <a:gd name="connsiteY1" fmla="*/ 3485 h 139085"/>
                <a:gd name="connsiteX2" fmla="*/ 32963 w 123274"/>
                <a:gd name="connsiteY2" fmla="*/ 24923 h 139085"/>
                <a:gd name="connsiteX3" fmla="*/ 74766 w 123274"/>
                <a:gd name="connsiteY3" fmla="*/ 0 h 139085"/>
                <a:gd name="connsiteX4" fmla="*/ 123275 w 123274"/>
                <a:gd name="connsiteY4" fmla="*/ 52259 h 139085"/>
                <a:gd name="connsiteX5" fmla="*/ 123275 w 123274"/>
                <a:gd name="connsiteY5" fmla="*/ 139086 h 139085"/>
                <a:gd name="connsiteX6" fmla="*/ 89506 w 123274"/>
                <a:gd name="connsiteY6" fmla="*/ 139086 h 139085"/>
                <a:gd name="connsiteX7" fmla="*/ 89506 w 123274"/>
                <a:gd name="connsiteY7" fmla="*/ 58153 h 139085"/>
                <a:gd name="connsiteX8" fmla="*/ 63779 w 123274"/>
                <a:gd name="connsiteY8" fmla="*/ 27603 h 139085"/>
                <a:gd name="connsiteX9" fmla="*/ 33769 w 123274"/>
                <a:gd name="connsiteY9" fmla="*/ 66727 h 139085"/>
                <a:gd name="connsiteX10" fmla="*/ 33769 w 123274"/>
                <a:gd name="connsiteY10" fmla="*/ 139086 h 139085"/>
                <a:gd name="connsiteX11" fmla="*/ 0 w 123274"/>
                <a:gd name="connsiteY11" fmla="*/ 139086 h 139085"/>
                <a:gd name="connsiteX12" fmla="*/ 0 w 123274"/>
                <a:gd name="connsiteY12" fmla="*/ 3485 h 13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274" h="139085">
                  <a:moveTo>
                    <a:pt x="0" y="3485"/>
                  </a:moveTo>
                  <a:lnTo>
                    <a:pt x="32963" y="3485"/>
                  </a:lnTo>
                  <a:lnTo>
                    <a:pt x="32963" y="24923"/>
                  </a:lnTo>
                  <a:cubicBezTo>
                    <a:pt x="40729" y="8846"/>
                    <a:pt x="57348" y="0"/>
                    <a:pt x="74766" y="0"/>
                  </a:cubicBezTo>
                  <a:cubicBezTo>
                    <a:pt x="106656" y="0"/>
                    <a:pt x="123275" y="19295"/>
                    <a:pt x="123275" y="52259"/>
                  </a:cubicBezTo>
                  <a:lnTo>
                    <a:pt x="123275" y="139086"/>
                  </a:lnTo>
                  <a:lnTo>
                    <a:pt x="89506" y="139086"/>
                  </a:lnTo>
                  <a:lnTo>
                    <a:pt x="89506" y="58153"/>
                  </a:lnTo>
                  <a:cubicBezTo>
                    <a:pt x="89506" y="38857"/>
                    <a:pt x="81465" y="27603"/>
                    <a:pt x="63779" y="27603"/>
                  </a:cubicBezTo>
                  <a:cubicBezTo>
                    <a:pt x="44750" y="27603"/>
                    <a:pt x="33769" y="42076"/>
                    <a:pt x="33769" y="66727"/>
                  </a:cubicBezTo>
                  <a:lnTo>
                    <a:pt x="33769" y="139086"/>
                  </a:lnTo>
                  <a:lnTo>
                    <a:pt x="0" y="139086"/>
                  </a:lnTo>
                  <a:lnTo>
                    <a:pt x="0" y="3485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7FA15A-8888-1611-6F62-5DEA85D85F1D}"/>
                </a:ext>
              </a:extLst>
            </p:cNvPr>
            <p:cNvSpPr/>
            <p:nvPr/>
          </p:nvSpPr>
          <p:spPr>
            <a:xfrm>
              <a:off x="2398807" y="531430"/>
              <a:ext cx="129973" cy="187592"/>
            </a:xfrm>
            <a:custGeom>
              <a:avLst/>
              <a:gdLst>
                <a:gd name="connsiteX0" fmla="*/ 33769 w 129973"/>
                <a:gd name="connsiteY0" fmla="*/ 121660 h 187592"/>
                <a:gd name="connsiteX1" fmla="*/ 33769 w 129973"/>
                <a:gd name="connsiteY1" fmla="*/ 187587 h 187592"/>
                <a:gd name="connsiteX2" fmla="*/ 0 w 129973"/>
                <a:gd name="connsiteY2" fmla="*/ 187587 h 187592"/>
                <a:gd name="connsiteX3" fmla="*/ 0 w 129973"/>
                <a:gd name="connsiteY3" fmla="*/ 0 h 187592"/>
                <a:gd name="connsiteX4" fmla="*/ 33769 w 129973"/>
                <a:gd name="connsiteY4" fmla="*/ 0 h 187592"/>
                <a:gd name="connsiteX5" fmla="*/ 33769 w 129973"/>
                <a:gd name="connsiteY5" fmla="*/ 107731 h 187592"/>
                <a:gd name="connsiteX6" fmla="*/ 82270 w 129973"/>
                <a:gd name="connsiteY6" fmla="*/ 51987 h 187592"/>
                <a:gd name="connsiteX7" fmla="*/ 122738 w 129973"/>
                <a:gd name="connsiteY7" fmla="*/ 51987 h 187592"/>
                <a:gd name="connsiteX8" fmla="*/ 67531 w 129973"/>
                <a:gd name="connsiteY8" fmla="*/ 113358 h 187592"/>
                <a:gd name="connsiteX9" fmla="*/ 129973 w 129973"/>
                <a:gd name="connsiteY9" fmla="*/ 187593 h 187592"/>
                <a:gd name="connsiteX10" fmla="*/ 88439 w 129973"/>
                <a:gd name="connsiteY10" fmla="*/ 187593 h 187592"/>
                <a:gd name="connsiteX11" fmla="*/ 33769 w 129973"/>
                <a:gd name="connsiteY11" fmla="*/ 121666 h 187592"/>
                <a:gd name="connsiteX12" fmla="*/ 33769 w 129973"/>
                <a:gd name="connsiteY12" fmla="*/ 121660 h 18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73" h="187592">
                  <a:moveTo>
                    <a:pt x="33769" y="121660"/>
                  </a:moveTo>
                  <a:lnTo>
                    <a:pt x="33769" y="187587"/>
                  </a:lnTo>
                  <a:lnTo>
                    <a:pt x="0" y="187587"/>
                  </a:lnTo>
                  <a:lnTo>
                    <a:pt x="0" y="0"/>
                  </a:lnTo>
                  <a:lnTo>
                    <a:pt x="33769" y="0"/>
                  </a:lnTo>
                  <a:lnTo>
                    <a:pt x="33769" y="107731"/>
                  </a:lnTo>
                  <a:lnTo>
                    <a:pt x="82270" y="51987"/>
                  </a:lnTo>
                  <a:lnTo>
                    <a:pt x="122738" y="51987"/>
                  </a:lnTo>
                  <a:lnTo>
                    <a:pt x="67531" y="113358"/>
                  </a:lnTo>
                  <a:lnTo>
                    <a:pt x="129973" y="187593"/>
                  </a:lnTo>
                  <a:lnTo>
                    <a:pt x="88439" y="187593"/>
                  </a:lnTo>
                  <a:lnTo>
                    <a:pt x="33769" y="121666"/>
                  </a:lnTo>
                  <a:lnTo>
                    <a:pt x="33769" y="121660"/>
                  </a:ln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C18FF21-5FA7-5EBB-A745-072CA737CF44}"/>
                </a:ext>
              </a:extLst>
            </p:cNvPr>
            <p:cNvSpPr/>
            <p:nvPr/>
          </p:nvSpPr>
          <p:spPr>
            <a:xfrm>
              <a:off x="345229" y="342966"/>
              <a:ext cx="407761" cy="543683"/>
            </a:xfrm>
            <a:custGeom>
              <a:avLst/>
              <a:gdLst>
                <a:gd name="connsiteX0" fmla="*/ 369024 w 407761"/>
                <a:gd name="connsiteY0" fmla="*/ 216794 h 543683"/>
                <a:gd name="connsiteX1" fmla="*/ 203881 w 407761"/>
                <a:gd name="connsiteY1" fmla="*/ 0 h 543683"/>
                <a:gd name="connsiteX2" fmla="*/ 38737 w 407761"/>
                <a:gd name="connsiteY2" fmla="*/ 216794 h 543683"/>
                <a:gd name="connsiteX3" fmla="*/ 0 w 407761"/>
                <a:gd name="connsiteY3" fmla="*/ 320094 h 543683"/>
                <a:gd name="connsiteX4" fmla="*/ 74077 w 407761"/>
                <a:gd name="connsiteY4" fmla="*/ 453975 h 543683"/>
                <a:gd name="connsiteX5" fmla="*/ 203881 w 407761"/>
                <a:gd name="connsiteY5" fmla="*/ 543683 h 543683"/>
                <a:gd name="connsiteX6" fmla="*/ 333685 w 407761"/>
                <a:gd name="connsiteY6" fmla="*/ 453975 h 543683"/>
                <a:gd name="connsiteX7" fmla="*/ 407762 w 407761"/>
                <a:gd name="connsiteY7" fmla="*/ 320094 h 543683"/>
                <a:gd name="connsiteX8" fmla="*/ 369024 w 407761"/>
                <a:gd name="connsiteY8" fmla="*/ 216794 h 543683"/>
                <a:gd name="connsiteX9" fmla="*/ 177376 w 407761"/>
                <a:gd name="connsiteY9" fmla="*/ 445140 h 543683"/>
                <a:gd name="connsiteX10" fmla="*/ 177376 w 407761"/>
                <a:gd name="connsiteY10" fmla="*/ 477082 h 543683"/>
                <a:gd name="connsiteX11" fmla="*/ 97863 w 407761"/>
                <a:gd name="connsiteY11" fmla="*/ 422714 h 543683"/>
                <a:gd name="connsiteX12" fmla="*/ 39417 w 407761"/>
                <a:gd name="connsiteY12" fmla="*/ 322132 h 543683"/>
                <a:gd name="connsiteX13" fmla="*/ 54368 w 407761"/>
                <a:gd name="connsiteY13" fmla="*/ 265725 h 543683"/>
                <a:gd name="connsiteX14" fmla="*/ 80193 w 407761"/>
                <a:gd name="connsiteY14" fmla="*/ 305822 h 543683"/>
                <a:gd name="connsiteX15" fmla="*/ 164464 w 407761"/>
                <a:gd name="connsiteY15" fmla="*/ 399607 h 543683"/>
                <a:gd name="connsiteX16" fmla="*/ 177376 w 407761"/>
                <a:gd name="connsiteY16" fmla="*/ 445140 h 543683"/>
                <a:gd name="connsiteX17" fmla="*/ 114853 w 407761"/>
                <a:gd name="connsiteY17" fmla="*/ 285434 h 543683"/>
                <a:gd name="connsiteX18" fmla="*/ 89708 w 407761"/>
                <a:gd name="connsiteY18" fmla="*/ 235823 h 543683"/>
                <a:gd name="connsiteX19" fmla="*/ 108737 w 407761"/>
                <a:gd name="connsiteY19" fmla="*/ 190289 h 543683"/>
                <a:gd name="connsiteX20" fmla="*/ 203881 w 407761"/>
                <a:gd name="connsiteY20" fmla="*/ 66601 h 543683"/>
                <a:gd name="connsiteX21" fmla="*/ 299025 w 407761"/>
                <a:gd name="connsiteY21" fmla="*/ 190289 h 543683"/>
                <a:gd name="connsiteX22" fmla="*/ 318054 w 407761"/>
                <a:gd name="connsiteY22" fmla="*/ 235823 h 543683"/>
                <a:gd name="connsiteX23" fmla="*/ 292909 w 407761"/>
                <a:gd name="connsiteY23" fmla="*/ 285434 h 543683"/>
                <a:gd name="connsiteX24" fmla="*/ 203881 w 407761"/>
                <a:gd name="connsiteY24" fmla="*/ 384656 h 543683"/>
                <a:gd name="connsiteX25" fmla="*/ 114853 w 407761"/>
                <a:gd name="connsiteY25" fmla="*/ 285434 h 543683"/>
                <a:gd name="connsiteX26" fmla="*/ 309899 w 407761"/>
                <a:gd name="connsiteY26" fmla="*/ 422714 h 543683"/>
                <a:gd name="connsiteX27" fmla="*/ 230385 w 407761"/>
                <a:gd name="connsiteY27" fmla="*/ 477082 h 543683"/>
                <a:gd name="connsiteX28" fmla="*/ 230385 w 407761"/>
                <a:gd name="connsiteY28" fmla="*/ 445140 h 543683"/>
                <a:gd name="connsiteX29" fmla="*/ 243298 w 407761"/>
                <a:gd name="connsiteY29" fmla="*/ 399607 h 543683"/>
                <a:gd name="connsiteX30" fmla="*/ 327569 w 407761"/>
                <a:gd name="connsiteY30" fmla="*/ 305822 h 543683"/>
                <a:gd name="connsiteX31" fmla="*/ 353394 w 407761"/>
                <a:gd name="connsiteY31" fmla="*/ 265725 h 543683"/>
                <a:gd name="connsiteX32" fmla="*/ 368345 w 407761"/>
                <a:gd name="connsiteY32" fmla="*/ 322132 h 543683"/>
                <a:gd name="connsiteX33" fmla="*/ 309899 w 407761"/>
                <a:gd name="connsiteY33" fmla="*/ 422714 h 54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07761" h="543683">
                  <a:moveTo>
                    <a:pt x="369024" y="216794"/>
                  </a:moveTo>
                  <a:lnTo>
                    <a:pt x="203881" y="0"/>
                  </a:lnTo>
                  <a:lnTo>
                    <a:pt x="38737" y="216794"/>
                  </a:lnTo>
                  <a:cubicBezTo>
                    <a:pt x="10874" y="253493"/>
                    <a:pt x="0" y="285434"/>
                    <a:pt x="0" y="320094"/>
                  </a:cubicBezTo>
                  <a:cubicBezTo>
                    <a:pt x="0" y="373103"/>
                    <a:pt x="26505" y="420675"/>
                    <a:pt x="74077" y="453975"/>
                  </a:cubicBezTo>
                  <a:lnTo>
                    <a:pt x="203881" y="543683"/>
                  </a:lnTo>
                  <a:lnTo>
                    <a:pt x="333685" y="453975"/>
                  </a:lnTo>
                  <a:cubicBezTo>
                    <a:pt x="381257" y="420675"/>
                    <a:pt x="407762" y="373103"/>
                    <a:pt x="407762" y="320094"/>
                  </a:cubicBezTo>
                  <a:cubicBezTo>
                    <a:pt x="407762" y="285434"/>
                    <a:pt x="396888" y="253493"/>
                    <a:pt x="369024" y="216794"/>
                  </a:cubicBezTo>
                  <a:close/>
                  <a:moveTo>
                    <a:pt x="177376" y="445140"/>
                  </a:moveTo>
                  <a:lnTo>
                    <a:pt x="177376" y="477082"/>
                  </a:lnTo>
                  <a:lnTo>
                    <a:pt x="97863" y="422714"/>
                  </a:lnTo>
                  <a:cubicBezTo>
                    <a:pt x="60485" y="397569"/>
                    <a:pt x="39417" y="360190"/>
                    <a:pt x="39417" y="322132"/>
                  </a:cubicBezTo>
                  <a:cubicBezTo>
                    <a:pt x="39417" y="302424"/>
                    <a:pt x="44854" y="283394"/>
                    <a:pt x="54368" y="265725"/>
                  </a:cubicBezTo>
                  <a:cubicBezTo>
                    <a:pt x="58446" y="277278"/>
                    <a:pt x="65242" y="288831"/>
                    <a:pt x="80193" y="305822"/>
                  </a:cubicBezTo>
                  <a:lnTo>
                    <a:pt x="164464" y="399607"/>
                  </a:lnTo>
                  <a:cubicBezTo>
                    <a:pt x="178056" y="415238"/>
                    <a:pt x="177376" y="424752"/>
                    <a:pt x="177376" y="445140"/>
                  </a:cubicBezTo>
                  <a:close/>
                  <a:moveTo>
                    <a:pt x="114853" y="285434"/>
                  </a:moveTo>
                  <a:cubicBezTo>
                    <a:pt x="93785" y="262327"/>
                    <a:pt x="89708" y="249414"/>
                    <a:pt x="89708" y="235823"/>
                  </a:cubicBezTo>
                  <a:cubicBezTo>
                    <a:pt x="89708" y="222230"/>
                    <a:pt x="92426" y="211357"/>
                    <a:pt x="108737" y="190289"/>
                  </a:cubicBezTo>
                  <a:lnTo>
                    <a:pt x="203881" y="66601"/>
                  </a:lnTo>
                  <a:lnTo>
                    <a:pt x="299025" y="190289"/>
                  </a:lnTo>
                  <a:cubicBezTo>
                    <a:pt x="314656" y="211357"/>
                    <a:pt x="318054" y="222910"/>
                    <a:pt x="318054" y="235823"/>
                  </a:cubicBezTo>
                  <a:cubicBezTo>
                    <a:pt x="318054" y="249414"/>
                    <a:pt x="313977" y="262327"/>
                    <a:pt x="292909" y="285434"/>
                  </a:cubicBezTo>
                  <a:lnTo>
                    <a:pt x="203881" y="384656"/>
                  </a:lnTo>
                  <a:lnTo>
                    <a:pt x="114853" y="285434"/>
                  </a:lnTo>
                  <a:close/>
                  <a:moveTo>
                    <a:pt x="309899" y="422714"/>
                  </a:moveTo>
                  <a:lnTo>
                    <a:pt x="230385" y="477082"/>
                  </a:lnTo>
                  <a:lnTo>
                    <a:pt x="230385" y="445140"/>
                  </a:lnTo>
                  <a:cubicBezTo>
                    <a:pt x="230385" y="424752"/>
                    <a:pt x="229706" y="415238"/>
                    <a:pt x="243298" y="399607"/>
                  </a:cubicBezTo>
                  <a:lnTo>
                    <a:pt x="327569" y="305822"/>
                  </a:lnTo>
                  <a:cubicBezTo>
                    <a:pt x="342520" y="288831"/>
                    <a:pt x="349316" y="277278"/>
                    <a:pt x="353394" y="265725"/>
                  </a:cubicBezTo>
                  <a:cubicBezTo>
                    <a:pt x="362908" y="283394"/>
                    <a:pt x="368345" y="302424"/>
                    <a:pt x="368345" y="322132"/>
                  </a:cubicBezTo>
                  <a:cubicBezTo>
                    <a:pt x="368345" y="360190"/>
                    <a:pt x="347277" y="397569"/>
                    <a:pt x="309899" y="422714"/>
                  </a:cubicBezTo>
                  <a:close/>
                </a:path>
              </a:pathLst>
            </a:custGeom>
            <a:grpFill/>
            <a:ln w="6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90B9D83-3508-5AF4-941D-AFAC364AB1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5045075"/>
            <a:ext cx="3744000" cy="1217614"/>
          </a:xfrm>
        </p:spPr>
        <p:txBody>
          <a:bodyPr anchor="b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8B29F00-A6E4-62CE-A5F8-0D999E4FA7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2892" y="5045075"/>
            <a:ext cx="3744000" cy="1217614"/>
          </a:xfrm>
        </p:spPr>
        <p:txBody>
          <a:bodyPr anchor="b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31966A2-A95D-2F70-3112-5B3A499DC3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05100" y="5045075"/>
            <a:ext cx="3744000" cy="1217614"/>
          </a:xfrm>
        </p:spPr>
        <p:txBody>
          <a:bodyPr anchor="b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00893D-F44C-4ECF-4E17-40DE0AF537FC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4230190" y="6876668"/>
            <a:ext cx="832349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1123AF0F-17F3-9430-2FE8-723A9D57524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6159499" y="6876668"/>
            <a:ext cx="3751264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2348E7E-528A-D55B-A33B-5C429A213DE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991850" y="6876668"/>
            <a:ext cx="865188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872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gn 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D5D2A505-EF8F-D4AD-AF89-AF9DF1E45F8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4230190" y="6876668"/>
            <a:ext cx="832349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3" name="Footer Placeholder 22">
            <a:extLst>
              <a:ext uri="{FF2B5EF4-FFF2-40B4-BE49-F238E27FC236}">
                <a16:creationId xmlns:a16="http://schemas.microsoft.com/office/drawing/2014/main" id="{94204DCA-464A-A69E-E085-0CD8B53FDC7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6159499" y="6876668"/>
            <a:ext cx="3751264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4" name="Slide Number Placeholder 23">
            <a:extLst>
              <a:ext uri="{FF2B5EF4-FFF2-40B4-BE49-F238E27FC236}">
                <a16:creationId xmlns:a16="http://schemas.microsoft.com/office/drawing/2014/main" id="{F601FF6F-0F04-D3C9-F129-9879CF45A0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991850" y="6876668"/>
            <a:ext cx="865188" cy="177162"/>
          </a:xfrm>
        </p:spPr>
        <p:txBody>
          <a:bodyPr/>
          <a:lstStyle>
            <a:lvl1pPr>
              <a:defRPr>
                <a:solidFill>
                  <a:srgbClr val="505055">
                    <a:alpha val="0"/>
                  </a:srgb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3566545-EAD3-852D-EF64-585AE59EA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3000" y="2769429"/>
            <a:ext cx="1026000" cy="13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86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youts after this one do not belong to this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4405A5C8-297E-E3EB-142A-5DE16BD606D2}"/>
              </a:ext>
            </a:extLst>
          </p:cNvPr>
          <p:cNvSpPr txBox="1"/>
          <p:nvPr userDrawn="1"/>
        </p:nvSpPr>
        <p:spPr>
          <a:xfrm>
            <a:off x="1949450" y="1848787"/>
            <a:ext cx="82931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Layouts after this one do not belong to this template. Select one of the layouts before this one in the layout list.</a:t>
            </a: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497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4F6B1-10EC-43D7-8A6F-B43A304B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49976" y="6858000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37ACD31-1B3B-4C51-AAAF-B74C576B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267" y="6858001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1FD2A41-9C0C-486B-814D-D78D722E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850" y="6858000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fld id="{AE086683-F536-42AB-ABBC-F4803DFE8D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FC8974-1BE1-98F7-77EF-18D268C766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421" y="319090"/>
            <a:ext cx="2059200" cy="511643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7344523-A5CE-A6FC-F781-E7311D7A40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195" y="2357438"/>
            <a:ext cx="4742344" cy="1762385"/>
          </a:xfrm>
        </p:spPr>
        <p:txBody>
          <a:bodyPr>
            <a:noAutofit/>
          </a:bodyPr>
          <a:lstStyle>
            <a:lvl1pPr marL="0" indent="0">
              <a:lnSpc>
                <a:spcPts val="2500"/>
              </a:lnSpc>
              <a:spcBef>
                <a:spcPts val="1600"/>
              </a:spcBef>
              <a:buNone/>
              <a:defRPr sz="20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subtitle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179664-B26A-6449-14D4-8470D0FCED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89" y="4894025"/>
            <a:ext cx="2843657" cy="12176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B64478F-DB0F-7783-D5E6-D0EE48E6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77068" cy="1873723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defRPr sz="4800" spc="-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F1FB46AD-B32B-9A3C-CB95-F1D25135FC24}"/>
              </a:ext>
            </a:extLst>
          </p:cNvPr>
          <p:cNvSpPr/>
          <p:nvPr/>
        </p:nvSpPr>
        <p:spPr>
          <a:xfrm>
            <a:off x="11521018" y="343854"/>
            <a:ext cx="330781" cy="425290"/>
          </a:xfrm>
          <a:custGeom>
            <a:avLst/>
            <a:gdLst>
              <a:gd name="connsiteX0" fmla="*/ 288666 w 318967"/>
              <a:gd name="connsiteY0" fmla="*/ 169584 h 425290"/>
              <a:gd name="connsiteX1" fmla="*/ 159484 w 318967"/>
              <a:gd name="connsiteY1" fmla="*/ 0 h 425290"/>
              <a:gd name="connsiteX2" fmla="*/ 30302 w 318967"/>
              <a:gd name="connsiteY2" fmla="*/ 169584 h 425290"/>
              <a:gd name="connsiteX3" fmla="*/ 0 w 318967"/>
              <a:gd name="connsiteY3" fmla="*/ 250389 h 425290"/>
              <a:gd name="connsiteX4" fmla="*/ 57946 w 318967"/>
              <a:gd name="connsiteY4" fmla="*/ 355117 h 425290"/>
              <a:gd name="connsiteX5" fmla="*/ 159484 w 318967"/>
              <a:gd name="connsiteY5" fmla="*/ 425290 h 425290"/>
              <a:gd name="connsiteX6" fmla="*/ 261022 w 318967"/>
              <a:gd name="connsiteY6" fmla="*/ 355117 h 425290"/>
              <a:gd name="connsiteX7" fmla="*/ 318968 w 318967"/>
              <a:gd name="connsiteY7" fmla="*/ 250389 h 425290"/>
              <a:gd name="connsiteX8" fmla="*/ 288666 w 318967"/>
              <a:gd name="connsiteY8" fmla="*/ 169584 h 425290"/>
              <a:gd name="connsiteX9" fmla="*/ 138751 w 318967"/>
              <a:gd name="connsiteY9" fmla="*/ 348206 h 425290"/>
              <a:gd name="connsiteX10" fmla="*/ 138751 w 318967"/>
              <a:gd name="connsiteY10" fmla="*/ 373192 h 425290"/>
              <a:gd name="connsiteX11" fmla="*/ 76553 w 318967"/>
              <a:gd name="connsiteY11" fmla="*/ 330663 h 425290"/>
              <a:gd name="connsiteX12" fmla="*/ 30834 w 318967"/>
              <a:gd name="connsiteY12" fmla="*/ 251984 h 425290"/>
              <a:gd name="connsiteX13" fmla="*/ 42529 w 318967"/>
              <a:gd name="connsiteY13" fmla="*/ 207860 h 425290"/>
              <a:gd name="connsiteX14" fmla="*/ 62730 w 318967"/>
              <a:gd name="connsiteY14" fmla="*/ 239226 h 425290"/>
              <a:gd name="connsiteX15" fmla="*/ 128651 w 318967"/>
              <a:gd name="connsiteY15" fmla="*/ 312588 h 425290"/>
              <a:gd name="connsiteX16" fmla="*/ 138751 w 318967"/>
              <a:gd name="connsiteY16" fmla="*/ 348206 h 425290"/>
              <a:gd name="connsiteX17" fmla="*/ 89843 w 318967"/>
              <a:gd name="connsiteY17" fmla="*/ 223277 h 425290"/>
              <a:gd name="connsiteX18" fmla="*/ 70173 w 318967"/>
              <a:gd name="connsiteY18" fmla="*/ 184470 h 425290"/>
              <a:gd name="connsiteX19" fmla="*/ 85058 w 318967"/>
              <a:gd name="connsiteY19" fmla="*/ 148852 h 425290"/>
              <a:gd name="connsiteX20" fmla="*/ 159484 w 318967"/>
              <a:gd name="connsiteY20" fmla="*/ 52098 h 425290"/>
              <a:gd name="connsiteX21" fmla="*/ 233910 w 318967"/>
              <a:gd name="connsiteY21" fmla="*/ 148852 h 425290"/>
              <a:gd name="connsiteX22" fmla="*/ 248795 w 318967"/>
              <a:gd name="connsiteY22" fmla="*/ 184470 h 425290"/>
              <a:gd name="connsiteX23" fmla="*/ 229125 w 318967"/>
              <a:gd name="connsiteY23" fmla="*/ 223277 h 425290"/>
              <a:gd name="connsiteX24" fmla="*/ 159484 w 318967"/>
              <a:gd name="connsiteY24" fmla="*/ 300893 h 425290"/>
              <a:gd name="connsiteX25" fmla="*/ 89843 w 318967"/>
              <a:gd name="connsiteY25" fmla="*/ 223277 h 425290"/>
              <a:gd name="connsiteX26" fmla="*/ 242416 w 318967"/>
              <a:gd name="connsiteY26" fmla="*/ 330663 h 425290"/>
              <a:gd name="connsiteX27" fmla="*/ 180216 w 318967"/>
              <a:gd name="connsiteY27" fmla="*/ 373192 h 425290"/>
              <a:gd name="connsiteX28" fmla="*/ 180216 w 318967"/>
              <a:gd name="connsiteY28" fmla="*/ 348206 h 425290"/>
              <a:gd name="connsiteX29" fmla="*/ 190318 w 318967"/>
              <a:gd name="connsiteY29" fmla="*/ 312588 h 425290"/>
              <a:gd name="connsiteX30" fmla="*/ 256237 w 318967"/>
              <a:gd name="connsiteY30" fmla="*/ 239226 h 425290"/>
              <a:gd name="connsiteX31" fmla="*/ 276439 w 318967"/>
              <a:gd name="connsiteY31" fmla="*/ 207860 h 425290"/>
              <a:gd name="connsiteX32" fmla="*/ 288133 w 318967"/>
              <a:gd name="connsiteY32" fmla="*/ 251984 h 425290"/>
              <a:gd name="connsiteX33" fmla="*/ 242416 w 318967"/>
              <a:gd name="connsiteY33" fmla="*/ 330663 h 42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18967" h="425290">
                <a:moveTo>
                  <a:pt x="288666" y="169584"/>
                </a:moveTo>
                <a:lnTo>
                  <a:pt x="159484" y="0"/>
                </a:lnTo>
                <a:lnTo>
                  <a:pt x="30302" y="169584"/>
                </a:lnTo>
                <a:cubicBezTo>
                  <a:pt x="8506" y="198291"/>
                  <a:pt x="0" y="223277"/>
                  <a:pt x="0" y="250389"/>
                </a:cubicBezTo>
                <a:cubicBezTo>
                  <a:pt x="0" y="291855"/>
                  <a:pt x="20733" y="329068"/>
                  <a:pt x="57946" y="355117"/>
                </a:cubicBezTo>
                <a:lnTo>
                  <a:pt x="159484" y="425290"/>
                </a:lnTo>
                <a:lnTo>
                  <a:pt x="261022" y="355117"/>
                </a:lnTo>
                <a:cubicBezTo>
                  <a:pt x="298235" y="329068"/>
                  <a:pt x="318968" y="291855"/>
                  <a:pt x="318968" y="250389"/>
                </a:cubicBezTo>
                <a:cubicBezTo>
                  <a:pt x="318968" y="223277"/>
                  <a:pt x="310462" y="198291"/>
                  <a:pt x="288666" y="169584"/>
                </a:cubicBezTo>
                <a:close/>
                <a:moveTo>
                  <a:pt x="138751" y="348206"/>
                </a:moveTo>
                <a:lnTo>
                  <a:pt x="138751" y="373192"/>
                </a:lnTo>
                <a:lnTo>
                  <a:pt x="76553" y="330663"/>
                </a:lnTo>
                <a:cubicBezTo>
                  <a:pt x="47313" y="310993"/>
                  <a:pt x="30834" y="281755"/>
                  <a:pt x="30834" y="251984"/>
                </a:cubicBezTo>
                <a:cubicBezTo>
                  <a:pt x="30834" y="236568"/>
                  <a:pt x="35086" y="221682"/>
                  <a:pt x="42529" y="207860"/>
                </a:cubicBezTo>
                <a:cubicBezTo>
                  <a:pt x="45719" y="216898"/>
                  <a:pt x="51035" y="225935"/>
                  <a:pt x="62730" y="239226"/>
                </a:cubicBezTo>
                <a:lnTo>
                  <a:pt x="128651" y="312588"/>
                </a:lnTo>
                <a:cubicBezTo>
                  <a:pt x="139283" y="324815"/>
                  <a:pt x="138751" y="332258"/>
                  <a:pt x="138751" y="348206"/>
                </a:cubicBezTo>
                <a:close/>
                <a:moveTo>
                  <a:pt x="89843" y="223277"/>
                </a:moveTo>
                <a:cubicBezTo>
                  <a:pt x="73363" y="205202"/>
                  <a:pt x="70173" y="195102"/>
                  <a:pt x="70173" y="184470"/>
                </a:cubicBezTo>
                <a:cubicBezTo>
                  <a:pt x="70173" y="173837"/>
                  <a:pt x="72300" y="165331"/>
                  <a:pt x="85058" y="148852"/>
                </a:cubicBezTo>
                <a:lnTo>
                  <a:pt x="159484" y="52098"/>
                </a:lnTo>
                <a:lnTo>
                  <a:pt x="233910" y="148852"/>
                </a:lnTo>
                <a:cubicBezTo>
                  <a:pt x="246137" y="165331"/>
                  <a:pt x="248795" y="174369"/>
                  <a:pt x="248795" y="184470"/>
                </a:cubicBezTo>
                <a:cubicBezTo>
                  <a:pt x="248795" y="195102"/>
                  <a:pt x="245605" y="205202"/>
                  <a:pt x="229125" y="223277"/>
                </a:cubicBezTo>
                <a:lnTo>
                  <a:pt x="159484" y="300893"/>
                </a:lnTo>
                <a:lnTo>
                  <a:pt x="89843" y="223277"/>
                </a:lnTo>
                <a:close/>
                <a:moveTo>
                  <a:pt x="242416" y="330663"/>
                </a:moveTo>
                <a:lnTo>
                  <a:pt x="180216" y="373192"/>
                </a:lnTo>
                <a:lnTo>
                  <a:pt x="180216" y="348206"/>
                </a:lnTo>
                <a:cubicBezTo>
                  <a:pt x="180216" y="332258"/>
                  <a:pt x="179685" y="324815"/>
                  <a:pt x="190318" y="312588"/>
                </a:cubicBezTo>
                <a:lnTo>
                  <a:pt x="256237" y="239226"/>
                </a:lnTo>
                <a:cubicBezTo>
                  <a:pt x="267933" y="225935"/>
                  <a:pt x="273248" y="216898"/>
                  <a:pt x="276439" y="207860"/>
                </a:cubicBezTo>
                <a:cubicBezTo>
                  <a:pt x="283881" y="221682"/>
                  <a:pt x="288133" y="236568"/>
                  <a:pt x="288133" y="251984"/>
                </a:cubicBezTo>
                <a:cubicBezTo>
                  <a:pt x="288133" y="281755"/>
                  <a:pt x="271654" y="310993"/>
                  <a:pt x="242416" y="330663"/>
                </a:cubicBezTo>
                <a:close/>
              </a:path>
            </a:pathLst>
          </a:custGeom>
          <a:solidFill>
            <a:schemeClr val="bg1"/>
          </a:solidFill>
          <a:ln w="7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4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4FDB6EB-7251-3A44-3175-B577BB39E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171" y="1704542"/>
            <a:ext cx="5700329" cy="1870507"/>
          </a:xfrm>
        </p:spPr>
        <p:txBody>
          <a:bodyPr>
            <a:noAutofit/>
          </a:bodyPr>
          <a:lstStyle>
            <a:lvl1pPr>
              <a:lnSpc>
                <a:spcPts val="4000"/>
              </a:lnSpc>
              <a:defRPr sz="32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78D318-8C23-97A3-FE87-2318CD893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313" y="341313"/>
            <a:ext cx="2792030" cy="502893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3200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1.1</a:t>
            </a:r>
            <a:endParaRPr lang="en-US" dirty="0"/>
          </a:p>
        </p:txBody>
      </p:sp>
      <p:sp>
        <p:nvSpPr>
          <p:cNvPr id="17" name="Platshållare för datum 16">
            <a:extLst>
              <a:ext uri="{FF2B5EF4-FFF2-40B4-BE49-F238E27FC236}">
                <a16:creationId xmlns:a16="http://schemas.microsoft.com/office/drawing/2014/main" id="{3DF63280-29DB-C069-9088-1BFD4C32A0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149976" y="6858000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8" name="Platshållare för sidfot 17">
            <a:extLst>
              <a:ext uri="{FF2B5EF4-FFF2-40B4-BE49-F238E27FC236}">
                <a16:creationId xmlns:a16="http://schemas.microsoft.com/office/drawing/2014/main" id="{BF8AA0CE-D470-3434-E868-17527D97B5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45267" y="6858001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9" name="Platshållare för bildnummer 18">
            <a:extLst>
              <a:ext uri="{FF2B5EF4-FFF2-40B4-BE49-F238E27FC236}">
                <a16:creationId xmlns:a16="http://schemas.microsoft.com/office/drawing/2014/main" id="{AE110E27-7C47-E9A0-CEA1-021A081301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991850" y="6858000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6CA65-9446-3DB3-807F-676687897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40575" y="1700213"/>
            <a:ext cx="4716462" cy="3026428"/>
          </a:xfrm>
        </p:spPr>
        <p:txBody>
          <a:bodyPr/>
          <a:lstStyle>
            <a:lvl1pPr>
              <a:lnSpc>
                <a:spcPts val="2500"/>
              </a:lnSpc>
              <a:spcBef>
                <a:spcPts val="16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ts val="2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Graphic 2">
            <a:extLst>
              <a:ext uri="{FF2B5EF4-FFF2-40B4-BE49-F238E27FC236}">
                <a16:creationId xmlns:a16="http://schemas.microsoft.com/office/drawing/2014/main" id="{F64DF911-9C2C-10F0-33F1-2BBCB9CE90A1}"/>
              </a:ext>
            </a:extLst>
          </p:cNvPr>
          <p:cNvSpPr/>
          <p:nvPr userDrawn="1"/>
        </p:nvSpPr>
        <p:spPr>
          <a:xfrm>
            <a:off x="11521018" y="343854"/>
            <a:ext cx="330781" cy="425290"/>
          </a:xfrm>
          <a:custGeom>
            <a:avLst/>
            <a:gdLst>
              <a:gd name="connsiteX0" fmla="*/ 288666 w 318967"/>
              <a:gd name="connsiteY0" fmla="*/ 169584 h 425290"/>
              <a:gd name="connsiteX1" fmla="*/ 159484 w 318967"/>
              <a:gd name="connsiteY1" fmla="*/ 0 h 425290"/>
              <a:gd name="connsiteX2" fmla="*/ 30302 w 318967"/>
              <a:gd name="connsiteY2" fmla="*/ 169584 h 425290"/>
              <a:gd name="connsiteX3" fmla="*/ 0 w 318967"/>
              <a:gd name="connsiteY3" fmla="*/ 250389 h 425290"/>
              <a:gd name="connsiteX4" fmla="*/ 57946 w 318967"/>
              <a:gd name="connsiteY4" fmla="*/ 355117 h 425290"/>
              <a:gd name="connsiteX5" fmla="*/ 159484 w 318967"/>
              <a:gd name="connsiteY5" fmla="*/ 425290 h 425290"/>
              <a:gd name="connsiteX6" fmla="*/ 261022 w 318967"/>
              <a:gd name="connsiteY6" fmla="*/ 355117 h 425290"/>
              <a:gd name="connsiteX7" fmla="*/ 318968 w 318967"/>
              <a:gd name="connsiteY7" fmla="*/ 250389 h 425290"/>
              <a:gd name="connsiteX8" fmla="*/ 288666 w 318967"/>
              <a:gd name="connsiteY8" fmla="*/ 169584 h 425290"/>
              <a:gd name="connsiteX9" fmla="*/ 138751 w 318967"/>
              <a:gd name="connsiteY9" fmla="*/ 348206 h 425290"/>
              <a:gd name="connsiteX10" fmla="*/ 138751 w 318967"/>
              <a:gd name="connsiteY10" fmla="*/ 373192 h 425290"/>
              <a:gd name="connsiteX11" fmla="*/ 76553 w 318967"/>
              <a:gd name="connsiteY11" fmla="*/ 330663 h 425290"/>
              <a:gd name="connsiteX12" fmla="*/ 30834 w 318967"/>
              <a:gd name="connsiteY12" fmla="*/ 251984 h 425290"/>
              <a:gd name="connsiteX13" fmla="*/ 42529 w 318967"/>
              <a:gd name="connsiteY13" fmla="*/ 207860 h 425290"/>
              <a:gd name="connsiteX14" fmla="*/ 62730 w 318967"/>
              <a:gd name="connsiteY14" fmla="*/ 239226 h 425290"/>
              <a:gd name="connsiteX15" fmla="*/ 128651 w 318967"/>
              <a:gd name="connsiteY15" fmla="*/ 312588 h 425290"/>
              <a:gd name="connsiteX16" fmla="*/ 138751 w 318967"/>
              <a:gd name="connsiteY16" fmla="*/ 348206 h 425290"/>
              <a:gd name="connsiteX17" fmla="*/ 89843 w 318967"/>
              <a:gd name="connsiteY17" fmla="*/ 223277 h 425290"/>
              <a:gd name="connsiteX18" fmla="*/ 70173 w 318967"/>
              <a:gd name="connsiteY18" fmla="*/ 184470 h 425290"/>
              <a:gd name="connsiteX19" fmla="*/ 85058 w 318967"/>
              <a:gd name="connsiteY19" fmla="*/ 148852 h 425290"/>
              <a:gd name="connsiteX20" fmla="*/ 159484 w 318967"/>
              <a:gd name="connsiteY20" fmla="*/ 52098 h 425290"/>
              <a:gd name="connsiteX21" fmla="*/ 233910 w 318967"/>
              <a:gd name="connsiteY21" fmla="*/ 148852 h 425290"/>
              <a:gd name="connsiteX22" fmla="*/ 248795 w 318967"/>
              <a:gd name="connsiteY22" fmla="*/ 184470 h 425290"/>
              <a:gd name="connsiteX23" fmla="*/ 229125 w 318967"/>
              <a:gd name="connsiteY23" fmla="*/ 223277 h 425290"/>
              <a:gd name="connsiteX24" fmla="*/ 159484 w 318967"/>
              <a:gd name="connsiteY24" fmla="*/ 300893 h 425290"/>
              <a:gd name="connsiteX25" fmla="*/ 89843 w 318967"/>
              <a:gd name="connsiteY25" fmla="*/ 223277 h 425290"/>
              <a:gd name="connsiteX26" fmla="*/ 242416 w 318967"/>
              <a:gd name="connsiteY26" fmla="*/ 330663 h 425290"/>
              <a:gd name="connsiteX27" fmla="*/ 180216 w 318967"/>
              <a:gd name="connsiteY27" fmla="*/ 373192 h 425290"/>
              <a:gd name="connsiteX28" fmla="*/ 180216 w 318967"/>
              <a:gd name="connsiteY28" fmla="*/ 348206 h 425290"/>
              <a:gd name="connsiteX29" fmla="*/ 190318 w 318967"/>
              <a:gd name="connsiteY29" fmla="*/ 312588 h 425290"/>
              <a:gd name="connsiteX30" fmla="*/ 256237 w 318967"/>
              <a:gd name="connsiteY30" fmla="*/ 239226 h 425290"/>
              <a:gd name="connsiteX31" fmla="*/ 276439 w 318967"/>
              <a:gd name="connsiteY31" fmla="*/ 207860 h 425290"/>
              <a:gd name="connsiteX32" fmla="*/ 288133 w 318967"/>
              <a:gd name="connsiteY32" fmla="*/ 251984 h 425290"/>
              <a:gd name="connsiteX33" fmla="*/ 242416 w 318967"/>
              <a:gd name="connsiteY33" fmla="*/ 330663 h 42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18967" h="425290">
                <a:moveTo>
                  <a:pt x="288666" y="169584"/>
                </a:moveTo>
                <a:lnTo>
                  <a:pt x="159484" y="0"/>
                </a:lnTo>
                <a:lnTo>
                  <a:pt x="30302" y="169584"/>
                </a:lnTo>
                <a:cubicBezTo>
                  <a:pt x="8506" y="198291"/>
                  <a:pt x="0" y="223277"/>
                  <a:pt x="0" y="250389"/>
                </a:cubicBezTo>
                <a:cubicBezTo>
                  <a:pt x="0" y="291855"/>
                  <a:pt x="20733" y="329068"/>
                  <a:pt x="57946" y="355117"/>
                </a:cubicBezTo>
                <a:lnTo>
                  <a:pt x="159484" y="425290"/>
                </a:lnTo>
                <a:lnTo>
                  <a:pt x="261022" y="355117"/>
                </a:lnTo>
                <a:cubicBezTo>
                  <a:pt x="298235" y="329068"/>
                  <a:pt x="318968" y="291855"/>
                  <a:pt x="318968" y="250389"/>
                </a:cubicBezTo>
                <a:cubicBezTo>
                  <a:pt x="318968" y="223277"/>
                  <a:pt x="310462" y="198291"/>
                  <a:pt x="288666" y="169584"/>
                </a:cubicBezTo>
                <a:close/>
                <a:moveTo>
                  <a:pt x="138751" y="348206"/>
                </a:moveTo>
                <a:lnTo>
                  <a:pt x="138751" y="373192"/>
                </a:lnTo>
                <a:lnTo>
                  <a:pt x="76553" y="330663"/>
                </a:lnTo>
                <a:cubicBezTo>
                  <a:pt x="47313" y="310993"/>
                  <a:pt x="30834" y="281755"/>
                  <a:pt x="30834" y="251984"/>
                </a:cubicBezTo>
                <a:cubicBezTo>
                  <a:pt x="30834" y="236568"/>
                  <a:pt x="35086" y="221682"/>
                  <a:pt x="42529" y="207860"/>
                </a:cubicBezTo>
                <a:cubicBezTo>
                  <a:pt x="45719" y="216898"/>
                  <a:pt x="51035" y="225935"/>
                  <a:pt x="62730" y="239226"/>
                </a:cubicBezTo>
                <a:lnTo>
                  <a:pt x="128651" y="312588"/>
                </a:lnTo>
                <a:cubicBezTo>
                  <a:pt x="139283" y="324815"/>
                  <a:pt x="138751" y="332258"/>
                  <a:pt x="138751" y="348206"/>
                </a:cubicBezTo>
                <a:close/>
                <a:moveTo>
                  <a:pt x="89843" y="223277"/>
                </a:moveTo>
                <a:cubicBezTo>
                  <a:pt x="73363" y="205202"/>
                  <a:pt x="70173" y="195102"/>
                  <a:pt x="70173" y="184470"/>
                </a:cubicBezTo>
                <a:cubicBezTo>
                  <a:pt x="70173" y="173837"/>
                  <a:pt x="72300" y="165331"/>
                  <a:pt x="85058" y="148852"/>
                </a:cubicBezTo>
                <a:lnTo>
                  <a:pt x="159484" y="52098"/>
                </a:lnTo>
                <a:lnTo>
                  <a:pt x="233910" y="148852"/>
                </a:lnTo>
                <a:cubicBezTo>
                  <a:pt x="246137" y="165331"/>
                  <a:pt x="248795" y="174369"/>
                  <a:pt x="248795" y="184470"/>
                </a:cubicBezTo>
                <a:cubicBezTo>
                  <a:pt x="248795" y="195102"/>
                  <a:pt x="245605" y="205202"/>
                  <a:pt x="229125" y="223277"/>
                </a:cubicBezTo>
                <a:lnTo>
                  <a:pt x="159484" y="300893"/>
                </a:lnTo>
                <a:lnTo>
                  <a:pt x="89843" y="223277"/>
                </a:lnTo>
                <a:close/>
                <a:moveTo>
                  <a:pt x="242416" y="330663"/>
                </a:moveTo>
                <a:lnTo>
                  <a:pt x="180216" y="373192"/>
                </a:lnTo>
                <a:lnTo>
                  <a:pt x="180216" y="348206"/>
                </a:lnTo>
                <a:cubicBezTo>
                  <a:pt x="180216" y="332258"/>
                  <a:pt x="179685" y="324815"/>
                  <a:pt x="190318" y="312588"/>
                </a:cubicBezTo>
                <a:lnTo>
                  <a:pt x="256237" y="239226"/>
                </a:lnTo>
                <a:cubicBezTo>
                  <a:pt x="267933" y="225935"/>
                  <a:pt x="273248" y="216898"/>
                  <a:pt x="276439" y="207860"/>
                </a:cubicBezTo>
                <a:cubicBezTo>
                  <a:pt x="283881" y="221682"/>
                  <a:pt x="288133" y="236568"/>
                  <a:pt x="288133" y="251984"/>
                </a:cubicBezTo>
                <a:cubicBezTo>
                  <a:pt x="288133" y="281755"/>
                  <a:pt x="271654" y="310993"/>
                  <a:pt x="242416" y="330663"/>
                </a:cubicBezTo>
                <a:close/>
              </a:path>
            </a:pathLst>
          </a:custGeom>
          <a:solidFill>
            <a:schemeClr val="bg1"/>
          </a:solidFill>
          <a:ln w="7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2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F7436C3A-978D-898C-22D1-5B0DB7B38B7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140576" y="0"/>
            <a:ext cx="5051424" cy="6858000"/>
          </a:xfrm>
        </p:spPr>
        <p:txBody>
          <a:bodyPr lIns="0" tIns="216000" anchor="t" anchorCtr="1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17" name="Platshållare för datum 16">
            <a:extLst>
              <a:ext uri="{FF2B5EF4-FFF2-40B4-BE49-F238E27FC236}">
                <a16:creationId xmlns:a16="http://schemas.microsoft.com/office/drawing/2014/main" id="{3DF63280-29DB-C069-9088-1BFD4C32A0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149976" y="6858000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8" name="Platshållare för sidfot 17">
            <a:extLst>
              <a:ext uri="{FF2B5EF4-FFF2-40B4-BE49-F238E27FC236}">
                <a16:creationId xmlns:a16="http://schemas.microsoft.com/office/drawing/2014/main" id="{BF8AA0CE-D470-3434-E868-17527D97B5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45267" y="6858001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9" name="Platshållare för bildnummer 18">
            <a:extLst>
              <a:ext uri="{FF2B5EF4-FFF2-40B4-BE49-F238E27FC236}">
                <a16:creationId xmlns:a16="http://schemas.microsoft.com/office/drawing/2014/main" id="{AE110E27-7C47-E9A0-CEA1-021A081301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991850" y="6858000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04E4B1C8-BDA9-48B6-A51A-9AF6AB48A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171" y="1704542"/>
            <a:ext cx="5700329" cy="1870507"/>
          </a:xfrm>
        </p:spPr>
        <p:txBody>
          <a:bodyPr>
            <a:noAutofit/>
          </a:bodyPr>
          <a:lstStyle>
            <a:lvl1pPr>
              <a:lnSpc>
                <a:spcPts val="4000"/>
              </a:lnSpc>
              <a:defRPr sz="32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edit Master title style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E0CFD44C-0E3B-4E77-C990-1F9122F7F6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313" y="341313"/>
            <a:ext cx="2792030" cy="502893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3200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4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99A3C7E-0B68-2C9F-2DDD-A568B4CBE24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0" tIns="0" bIns="684000" anchor="b" anchorCtr="1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EDB52-D1CD-A13B-C828-980D8305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1889125"/>
          </a:xfrm>
        </p:spPr>
        <p:txBody>
          <a:bodyPr>
            <a:noAutofit/>
          </a:bodyPr>
          <a:lstStyle>
            <a:lvl1pPr>
              <a:lnSpc>
                <a:spcPts val="4000"/>
              </a:lnSpc>
              <a:defRPr sz="3200" spc="-3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0FC9C-39B3-502B-3D24-669FA3055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663" y="3028950"/>
            <a:ext cx="3744629" cy="121602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tshållare för datum 7">
            <a:extLst>
              <a:ext uri="{FF2B5EF4-FFF2-40B4-BE49-F238E27FC236}">
                <a16:creationId xmlns:a16="http://schemas.microsoft.com/office/drawing/2014/main" id="{3E2872D3-8D90-A3BC-8931-CF1AF7E9465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149976" y="6858000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Platshållare för sidfot 9">
            <a:extLst>
              <a:ext uri="{FF2B5EF4-FFF2-40B4-BE49-F238E27FC236}">
                <a16:creationId xmlns:a16="http://schemas.microsoft.com/office/drawing/2014/main" id="{F3568AEB-4568-7E09-3F64-08802591C5D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45267" y="6858001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1" name="Platshållare för bildnummer 10">
            <a:extLst>
              <a:ext uri="{FF2B5EF4-FFF2-40B4-BE49-F238E27FC236}">
                <a16:creationId xmlns:a16="http://schemas.microsoft.com/office/drawing/2014/main" id="{A9F44E4E-F594-C22B-5341-BA02B7B4ED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991850" y="6858000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B63C6CD-007C-5F74-E5E2-F7CB28BA79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21017" y="343854"/>
            <a:ext cx="330781" cy="42529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162000" indent="0">
              <a:buNone/>
              <a:defRPr sz="100">
                <a:noFill/>
              </a:defRPr>
            </a:lvl1pPr>
          </a:lstStyle>
          <a:p>
            <a:pPr lvl="0"/>
            <a:r>
              <a:rPr lang="en-US" sz="10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7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Blue lo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E62C869-7F1A-E8B6-0DF1-09C2FEE56F6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 lIns="0" tIns="0" bIns="684000" anchor="b" anchorCtr="1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the icon to insert an image</a:t>
            </a: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EDB52-D1CD-A13B-C828-980D8305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1889125"/>
          </a:xfrm>
        </p:spPr>
        <p:txBody>
          <a:bodyPr>
            <a:noAutofit/>
          </a:bodyPr>
          <a:lstStyle>
            <a:lvl1pPr>
              <a:lnSpc>
                <a:spcPts val="4000"/>
              </a:lnSpc>
              <a:defRPr sz="3200" spc="-3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0FC9C-39B3-502B-3D24-669FA3055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663" y="3028950"/>
            <a:ext cx="3744629" cy="121602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200">
                <a:solidFill>
                  <a:schemeClr val="tx1"/>
                </a:solidFill>
              </a:defRPr>
            </a:lvl1pPr>
            <a:lvl2pPr marL="176213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tshållare för datum 7">
            <a:extLst>
              <a:ext uri="{FF2B5EF4-FFF2-40B4-BE49-F238E27FC236}">
                <a16:creationId xmlns:a16="http://schemas.microsoft.com/office/drawing/2014/main" id="{3E2872D3-8D90-A3BC-8931-CF1AF7E9465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149976" y="6858000"/>
            <a:ext cx="1820862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0" name="Platshållare för sidfot 9">
            <a:extLst>
              <a:ext uri="{FF2B5EF4-FFF2-40B4-BE49-F238E27FC236}">
                <a16:creationId xmlns:a16="http://schemas.microsoft.com/office/drawing/2014/main" id="{F3568AEB-4568-7E09-3F64-08802591C5D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45267" y="6858001"/>
            <a:ext cx="3751264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11" name="Platshållare för bildnummer 10">
            <a:extLst>
              <a:ext uri="{FF2B5EF4-FFF2-40B4-BE49-F238E27FC236}">
                <a16:creationId xmlns:a16="http://schemas.microsoft.com/office/drawing/2014/main" id="{A9F44E4E-F594-C22B-5341-BA02B7B4ED2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991850" y="6858000"/>
            <a:ext cx="865188" cy="177162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EBB77A0-CAA9-0DDE-5A72-36DE171D08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23398" y="343854"/>
            <a:ext cx="330781" cy="42529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162000" indent="0">
              <a:buNone/>
              <a:defRPr sz="100">
                <a:noFill/>
              </a:defRPr>
            </a:lvl1pPr>
          </a:lstStyle>
          <a:p>
            <a:pPr lvl="0"/>
            <a:r>
              <a:rPr lang="en-US" sz="10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33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E8AE-3317-3E77-A602-81BCE5FC0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9880" cy="546099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C11800-574F-41D3-979F-6EA860ACA3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313" y="1700213"/>
            <a:ext cx="11507787" cy="456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8DBAF-63C1-B430-B9A9-5B420F5D34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1D960B-CB63-C137-6DC5-9CEECFBC9D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DA9E7-36E2-E0A8-04D9-4046D0B59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6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07D54BB-8EC7-458A-A082-8AF430636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30190" y="6435511"/>
            <a:ext cx="832349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1000" smtClean="0">
                <a:solidFill>
                  <a:srgbClr val="505055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C0A3ABB-C906-40E9-AF35-0DB0B3403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59499" y="6435511"/>
            <a:ext cx="3751264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rgbClr val="505055"/>
                </a:solidFill>
              </a:defRPr>
            </a:lvl1pPr>
          </a:lstStyle>
          <a:p>
            <a:r>
              <a:rPr lang="en-US" dirty="0"/>
              <a:t>Confidential / internal tag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7249AA9-CC7D-40E0-9894-3652F2EE8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1850" y="6435511"/>
            <a:ext cx="865188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1000" smtClean="0">
                <a:solidFill>
                  <a:srgbClr val="505055"/>
                </a:solidFill>
              </a:defRPr>
            </a:lvl1pPr>
          </a:lstStyle>
          <a:p>
            <a:pPr algn="r"/>
            <a:fld id="{AE086683-F536-42AB-ABBC-F4803DFE8DBC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45401296-9B95-5420-8D6A-DD8DE74D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81" y="341313"/>
            <a:ext cx="6658611" cy="5460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85BCBA-8390-1D80-4227-16236B39A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582" y="1700213"/>
            <a:ext cx="11506518" cy="45735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8685E-22B8-C921-FE7D-6679902A12DF}"/>
              </a:ext>
            </a:extLst>
          </p:cNvPr>
          <p:cNvSpPr txBox="1"/>
          <p:nvPr userDrawn="1"/>
        </p:nvSpPr>
        <p:spPr>
          <a:xfrm>
            <a:off x="332169" y="6435512"/>
            <a:ext cx="2567442" cy="177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sv-SE"/>
            </a:defPPr>
            <a:lvl1pPr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>
                <a:solidFill>
                  <a:srgbClr val="505055"/>
                </a:solidFill>
              </a:rPr>
              <a:t>© Bangkok Bank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AF1CB7-EC16-C777-23B3-68F4D2D45D6E}"/>
              </a:ext>
            </a:extLst>
          </p:cNvPr>
          <p:cNvSpPr txBox="1">
            <a:spLocks/>
          </p:cNvSpPr>
          <p:nvPr userDrawn="1"/>
        </p:nvSpPr>
        <p:spPr>
          <a:xfrm>
            <a:off x="11521017" y="343854"/>
            <a:ext cx="330781" cy="425290"/>
          </a:xfrm>
          <a:prstGeom prst="rect">
            <a:avLst/>
          </a:pr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162000" indent="0" algn="l" defTabSz="914400" rtl="0" eaLnBrk="1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00" kern="1200" spc="0" baseline="0">
                <a:noFill/>
                <a:latin typeface="+mn-lt"/>
                <a:ea typeface="+mn-ea"/>
                <a:cs typeface="+mn-cs"/>
              </a:defRPr>
            </a:lvl1pPr>
            <a:lvl2pPr marL="485775" indent="-22701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87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hd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40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488" indent="-217488" algn="l" defTabSz="914400" rtl="0" eaLnBrk="1" latinLnBrk="0" hangingPunct="1">
        <a:lnSpc>
          <a:spcPts val="22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85775" indent="-227013" algn="l" defTabSz="914400" rtl="0" eaLnBrk="1" latinLnBrk="0" hangingPunct="1">
        <a:lnSpc>
          <a:spcPts val="17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tabLst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258763" algn="l" defTabSz="914400" rtl="0" eaLnBrk="1" latinLnBrk="0" hangingPunct="1">
        <a:lnSpc>
          <a:spcPts val="17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989013" indent="-227013" algn="l" defTabSz="914400" rtl="0" eaLnBrk="1" latinLnBrk="0" hangingPunct="1">
        <a:lnSpc>
          <a:spcPts val="14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tabLst/>
        <a:defRPr sz="1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1258888" indent="-266700" algn="l" defTabSz="914400" rtl="0" eaLnBrk="1" latinLnBrk="0" hangingPunct="1">
        <a:lnSpc>
          <a:spcPts val="14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1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255713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43192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1616075" indent="-1841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5">
          <p15:clr>
            <a:srgbClr val="F26B43"/>
          </p15:clr>
        </p15:guide>
        <p15:guide id="2" pos="746">
          <p15:clr>
            <a:srgbClr val="C8C8C8"/>
          </p15:clr>
        </p15:guide>
        <p15:guide id="3" pos="826">
          <p15:clr>
            <a:srgbClr val="C8C8C8"/>
          </p15:clr>
        </p15:guide>
        <p15:guide id="4" pos="1357">
          <p15:clr>
            <a:srgbClr val="C8C8C8"/>
          </p15:clr>
        </p15:guide>
        <p15:guide id="5" pos="1436">
          <p15:clr>
            <a:srgbClr val="C8C8C8"/>
          </p15:clr>
        </p15:guide>
        <p15:guide id="6" pos="1968">
          <p15:clr>
            <a:srgbClr val="C8C8C8"/>
          </p15:clr>
        </p15:guide>
        <p15:guide id="7" pos="2047">
          <p15:clr>
            <a:srgbClr val="C8C8C8"/>
          </p15:clr>
        </p15:guide>
        <p15:guide id="8" pos="2578">
          <p15:clr>
            <a:srgbClr val="C8C8C8"/>
          </p15:clr>
        </p15:guide>
        <p15:guide id="9" pos="2658">
          <p15:clr>
            <a:srgbClr val="C8C8C8"/>
          </p15:clr>
        </p15:guide>
        <p15:guide id="10" pos="3189">
          <p15:clr>
            <a:srgbClr val="C8C8C8"/>
          </p15:clr>
        </p15:guide>
        <p15:guide id="11" pos="3268">
          <p15:clr>
            <a:srgbClr val="C8C8C8"/>
          </p15:clr>
        </p15:guide>
        <p15:guide id="12" pos="3800">
          <p15:clr>
            <a:srgbClr val="C8C8C8"/>
          </p15:clr>
        </p15:guide>
        <p15:guide id="13" pos="3879">
          <p15:clr>
            <a:srgbClr val="C8C8C8"/>
          </p15:clr>
        </p15:guide>
        <p15:guide id="14" pos="4411">
          <p15:clr>
            <a:srgbClr val="C8C8C8"/>
          </p15:clr>
        </p15:guide>
        <p15:guide id="15" pos="4498">
          <p15:clr>
            <a:srgbClr val="C8C8C8"/>
          </p15:clr>
        </p15:guide>
        <p15:guide id="16" pos="5021">
          <p15:clr>
            <a:srgbClr val="C8C8C8"/>
          </p15:clr>
        </p15:guide>
        <p15:guide id="17" pos="5101">
          <p15:clr>
            <a:srgbClr val="C8C8C8"/>
          </p15:clr>
        </p15:guide>
        <p15:guide id="18" pos="5632">
          <p15:clr>
            <a:srgbClr val="C8C8C8"/>
          </p15:clr>
        </p15:guide>
        <p15:guide id="19" pos="5711">
          <p15:clr>
            <a:srgbClr val="C8C8C8"/>
          </p15:clr>
        </p15:guide>
        <p15:guide id="20" pos="6243">
          <p15:clr>
            <a:srgbClr val="C8C8C8"/>
          </p15:clr>
        </p15:guide>
        <p15:guide id="21" pos="6322">
          <p15:clr>
            <a:srgbClr val="C8C8C8"/>
          </p15:clr>
        </p15:guide>
        <p15:guide id="22" pos="6853">
          <p15:clr>
            <a:srgbClr val="C8C8C8"/>
          </p15:clr>
        </p15:guide>
        <p15:guide id="23" pos="6933">
          <p15:clr>
            <a:srgbClr val="C8C8C8"/>
          </p15:clr>
        </p15:guide>
        <p15:guide id="24" pos="7464">
          <p15:clr>
            <a:srgbClr val="F26B43"/>
          </p15:clr>
        </p15:guide>
        <p15:guide id="25" orient="horz" pos="215">
          <p15:clr>
            <a:srgbClr val="F26B43"/>
          </p15:clr>
        </p15:guide>
        <p15:guide id="26" orient="horz" pos="559">
          <p15:clr>
            <a:srgbClr val="C8C8C8"/>
          </p15:clr>
        </p15:guide>
        <p15:guide id="27" orient="horz" pos="640">
          <p15:clr>
            <a:srgbClr val="C8C8C8"/>
          </p15:clr>
        </p15:guide>
        <p15:guide id="28" orient="horz" pos="982">
          <p15:clr>
            <a:srgbClr val="C8C8C8"/>
          </p15:clr>
        </p15:guide>
        <p15:guide id="29" orient="horz" pos="1071">
          <p15:clr>
            <a:srgbClr val="C8C8C8"/>
          </p15:clr>
        </p15:guide>
        <p15:guide id="30" orient="horz" pos="1434">
          <p15:clr>
            <a:srgbClr val="C8C8C8"/>
          </p15:clr>
        </p15:guide>
        <p15:guide id="31" orient="horz" pos="1485">
          <p15:clr>
            <a:srgbClr val="C8C8C8"/>
          </p15:clr>
        </p15:guide>
        <p15:guide id="32" orient="horz" pos="1829">
          <p15:clr>
            <a:srgbClr val="C8C8C8"/>
          </p15:clr>
        </p15:guide>
        <p15:guide id="33" orient="horz" pos="1908">
          <p15:clr>
            <a:srgbClr val="C8C8C8"/>
          </p15:clr>
        </p15:guide>
        <p15:guide id="34" orient="horz" pos="2252">
          <p15:clr>
            <a:srgbClr val="C8C8C8"/>
          </p15:clr>
        </p15:guide>
        <p15:guide id="35" orient="horz" pos="2331">
          <p15:clr>
            <a:srgbClr val="C8C8C8"/>
          </p15:clr>
        </p15:guide>
        <p15:guide id="36" orient="horz" pos="2675">
          <p15:clr>
            <a:srgbClr val="C8C8C8"/>
          </p15:clr>
        </p15:guide>
        <p15:guide id="37" orient="horz" pos="2755">
          <p15:clr>
            <a:srgbClr val="C8C8C8"/>
          </p15:clr>
        </p15:guide>
        <p15:guide id="38" orient="horz" pos="3099">
          <p15:clr>
            <a:srgbClr val="C8C8C8"/>
          </p15:clr>
        </p15:guide>
        <p15:guide id="39" orient="horz" pos="3178">
          <p15:clr>
            <a:srgbClr val="C8C8C8"/>
          </p15:clr>
        </p15:guide>
        <p15:guide id="40" orient="horz" pos="3522">
          <p15:clr>
            <a:srgbClr val="C8C8C8"/>
          </p15:clr>
        </p15:guide>
        <p15:guide id="41" orient="horz" pos="3601">
          <p15:clr>
            <a:srgbClr val="C8C8C8"/>
          </p15:clr>
        </p15:guide>
        <p15:guide id="42" orient="horz" pos="39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gencorp.com/" TargetMode="External"/><Relationship Id="rId2" Type="http://schemas.openxmlformats.org/officeDocument/2006/relationships/hyperlink" Target="http://www.ztrus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lionbridge.com/" TargetMode="External"/><Relationship Id="rId5" Type="http://schemas.openxmlformats.org/officeDocument/2006/relationships/hyperlink" Target="http://www.kotwel.com/" TargetMode="External"/><Relationship Id="rId4" Type="http://schemas.openxmlformats.org/officeDocument/2006/relationships/hyperlink" Target="http://www.wang.in.th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843D6D2-87BA-FA19-4FC6-5A6525CB22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OCR project update</a:t>
            </a:r>
            <a:endParaRPr lang="th-TH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EF7D3F0-F89A-FAE0-DA9A-63C9E94A7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 team</a:t>
            </a:r>
            <a:endParaRPr lang="th-T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D28711-612A-ABEB-9F1A-664145BE92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23.12.2568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71653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93B79-D9EA-4039-EF61-D388575A1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ADE020D3-8719-0947-20D0-8CFABB2924FE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77ED3-E121-0467-73AC-9B116D61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10391538" cy="546099"/>
          </a:xfrm>
        </p:spPr>
        <p:txBody>
          <a:bodyPr/>
          <a:lstStyle/>
          <a:p>
            <a:r>
              <a:rPr lang="en-US" dirty="0"/>
              <a:t>Phase 3:     Bounding box (e.g., MCCS use cases)</a:t>
            </a: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DEB20-F306-9D2A-C200-9A2646059C8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2D4C9-DCEC-0207-736C-8EBFE23CE9E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C135F-079A-D038-E9A9-06E244BBC1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D30A37C-0195-BBA1-6EEC-38821AA3A0C1}"/>
              </a:ext>
            </a:extLst>
          </p:cNvPr>
          <p:cNvSpPr txBox="1">
            <a:spLocks/>
          </p:cNvSpPr>
          <p:nvPr/>
        </p:nvSpPr>
        <p:spPr>
          <a:xfrm>
            <a:off x="347945" y="1012825"/>
            <a:ext cx="7959475" cy="13369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0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Limitation of DeepSeek-OCR</a:t>
            </a:r>
            <a:r>
              <a:rPr lang="en-US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cannot capture positions of all text and objects in the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performance for Thai language</a:t>
            </a:r>
          </a:p>
        </p:txBody>
      </p:sp>
      <p:pic>
        <p:nvPicPr>
          <p:cNvPr id="8" name="Picture 7" descr="A blue and red gift card with white text&#10;&#10;AI-generated content may be incorrect.">
            <a:extLst>
              <a:ext uri="{FF2B5EF4-FFF2-40B4-BE49-F238E27FC236}">
                <a16:creationId xmlns:a16="http://schemas.microsoft.com/office/drawing/2014/main" id="{69F7C96D-0F88-0B52-5B79-0363436A0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80" y="2491524"/>
            <a:ext cx="3802212" cy="3802212"/>
          </a:xfrm>
          <a:prstGeom prst="rect">
            <a:avLst/>
          </a:prstGeom>
        </p:spPr>
      </p:pic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103072E-6660-B9BE-9A8E-7019E4CEB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99" y="3201464"/>
            <a:ext cx="4733556" cy="30922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4FB8BA-81F4-53DC-4CA7-826E626C5E1B}"/>
              </a:ext>
            </a:extLst>
          </p:cNvPr>
          <p:cNvSpPr txBox="1"/>
          <p:nvPr/>
        </p:nvSpPr>
        <p:spPr>
          <a:xfrm>
            <a:off x="7453051" y="2683808"/>
            <a:ext cx="21544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25000"/>
                  </a:schemeClr>
                </a:solidFill>
              </a:rPr>
              <a:t>DeepSeek-OCR result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14C88B-4E11-649E-DCF3-401C36305DA3}"/>
              </a:ext>
            </a:extLst>
          </p:cNvPr>
          <p:cNvCxnSpPr>
            <a:cxnSpLocks/>
          </p:cNvCxnSpPr>
          <p:nvPr/>
        </p:nvCxnSpPr>
        <p:spPr>
          <a:xfrm>
            <a:off x="5397500" y="4673600"/>
            <a:ext cx="6540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35D5A8-4C3A-F561-B212-A445AD847A45}"/>
              </a:ext>
            </a:extLst>
          </p:cNvPr>
          <p:cNvSpPr/>
          <p:nvPr/>
        </p:nvSpPr>
        <p:spPr>
          <a:xfrm>
            <a:off x="1782494" y="2844367"/>
            <a:ext cx="3170506" cy="27940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CF9E10-82BF-A0E6-0184-4190435AAB6E}"/>
              </a:ext>
            </a:extLst>
          </p:cNvPr>
          <p:cNvSpPr/>
          <p:nvPr/>
        </p:nvSpPr>
        <p:spPr>
          <a:xfrm>
            <a:off x="2671182" y="3381991"/>
            <a:ext cx="1399168" cy="17401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7038F8-5DFD-0567-8A75-94B7B80A7C94}"/>
              </a:ext>
            </a:extLst>
          </p:cNvPr>
          <p:cNvSpPr/>
          <p:nvPr/>
        </p:nvSpPr>
        <p:spPr>
          <a:xfrm>
            <a:off x="2156832" y="4679949"/>
            <a:ext cx="2434218" cy="27940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072108-2820-46A6-5878-F1AC989F468C}"/>
              </a:ext>
            </a:extLst>
          </p:cNvPr>
          <p:cNvSpPr/>
          <p:nvPr/>
        </p:nvSpPr>
        <p:spPr>
          <a:xfrm>
            <a:off x="2626732" y="5021786"/>
            <a:ext cx="802268" cy="33169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E27803-01CE-A278-A011-82A709726E89}"/>
              </a:ext>
            </a:extLst>
          </p:cNvPr>
          <p:cNvSpPr/>
          <p:nvPr/>
        </p:nvSpPr>
        <p:spPr>
          <a:xfrm>
            <a:off x="3511539" y="5145620"/>
            <a:ext cx="590561" cy="20786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A3B586-D2AD-3BAD-8E64-3971328D2C40}"/>
              </a:ext>
            </a:extLst>
          </p:cNvPr>
          <p:cNvSpPr/>
          <p:nvPr/>
        </p:nvSpPr>
        <p:spPr>
          <a:xfrm>
            <a:off x="4436482" y="5803897"/>
            <a:ext cx="281568" cy="27940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7F3904-C568-C89A-7A2B-18413FAF9589}"/>
              </a:ext>
            </a:extLst>
          </p:cNvPr>
          <p:cNvSpPr/>
          <p:nvPr/>
        </p:nvSpPr>
        <p:spPr>
          <a:xfrm>
            <a:off x="4780970" y="6069330"/>
            <a:ext cx="394279" cy="4571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00FFFA-9A0A-32E6-8EFA-849CC05ACB82}"/>
              </a:ext>
            </a:extLst>
          </p:cNvPr>
          <p:cNvSpPr/>
          <p:nvPr/>
        </p:nvSpPr>
        <p:spPr>
          <a:xfrm>
            <a:off x="4850820" y="6121400"/>
            <a:ext cx="249819" cy="4571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6F87CB-352C-A8C3-A718-11148692EF1F}"/>
              </a:ext>
            </a:extLst>
          </p:cNvPr>
          <p:cNvSpPr/>
          <p:nvPr/>
        </p:nvSpPr>
        <p:spPr>
          <a:xfrm>
            <a:off x="6473394" y="3199217"/>
            <a:ext cx="4246126" cy="23613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4E7495-A567-2306-D84E-97ECD0F7B393}"/>
              </a:ext>
            </a:extLst>
          </p:cNvPr>
          <p:cNvGrpSpPr/>
          <p:nvPr/>
        </p:nvGrpSpPr>
        <p:grpSpPr>
          <a:xfrm>
            <a:off x="1606082" y="2504932"/>
            <a:ext cx="3603731" cy="422329"/>
            <a:chOff x="1606082" y="2504932"/>
            <a:chExt cx="3603731" cy="4223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F71525-5DD7-52D6-ABE0-D9E7313D9C39}"/>
                </a:ext>
              </a:extLst>
            </p:cNvPr>
            <p:cNvSpPr/>
            <p:nvPr/>
          </p:nvSpPr>
          <p:spPr>
            <a:xfrm>
              <a:off x="2645782" y="2641599"/>
              <a:ext cx="1456318" cy="164787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500" dirty="0">
                <a:cs typeface="Arial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E5388F-DD49-03BF-8F38-AFE289435F39}"/>
                </a:ext>
              </a:extLst>
            </p:cNvPr>
            <p:cNvSpPr/>
            <p:nvPr/>
          </p:nvSpPr>
          <p:spPr>
            <a:xfrm>
              <a:off x="2594779" y="2588761"/>
              <a:ext cx="102005" cy="94479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500" dirty="0"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56F7BE-A93E-F538-29DC-97711CD0FC8D}"/>
                </a:ext>
              </a:extLst>
            </p:cNvPr>
            <p:cNvSpPr txBox="1"/>
            <p:nvPr/>
          </p:nvSpPr>
          <p:spPr>
            <a:xfrm>
              <a:off x="1606082" y="2504932"/>
              <a:ext cx="11014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x=319, y=47</a:t>
              </a:r>
              <a:endParaRPr lang="th-TH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F146366-C501-4E07-1EEF-9EFFD3C73083}"/>
                </a:ext>
              </a:extLst>
            </p:cNvPr>
            <p:cNvSpPr/>
            <p:nvPr/>
          </p:nvSpPr>
          <p:spPr>
            <a:xfrm>
              <a:off x="4052390" y="2749888"/>
              <a:ext cx="102005" cy="94479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500" dirty="0"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F541F6-F7D7-6C5F-1571-B68FEA706AAB}"/>
                </a:ext>
              </a:extLst>
            </p:cNvPr>
            <p:cNvSpPr txBox="1"/>
            <p:nvPr/>
          </p:nvSpPr>
          <p:spPr>
            <a:xfrm>
              <a:off x="4108314" y="2650262"/>
              <a:ext cx="11014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x=679, y=79</a:t>
              </a:r>
              <a:endParaRPr lang="th-TH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46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B28A-A1F4-9335-C588-0B7DE83B7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5E5CC67-B379-857D-405C-4D9BE3752BD4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A8C39-EB98-6317-F89E-473EB67D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220663"/>
            <a:ext cx="11993359" cy="5460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Phase 4:     Image description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2F882-A64A-4015-1692-6EBB93A79F8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27999-5A92-AA48-3803-E37B44857BC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D206B-C539-54DE-623A-425EA8A38C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C0562-417D-BD10-7033-984B27CF16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63624"/>
            <a:ext cx="7507004" cy="13731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Use case</a:t>
            </a:r>
            <a:r>
              <a:rPr lang="en-US" dirty="0"/>
              <a:t>: Documents, presentation slides, and infographics        </a:t>
            </a:r>
            <a:br>
              <a:rPr lang="en-US" dirty="0"/>
            </a:br>
            <a:r>
              <a:rPr lang="en-US" dirty="0"/>
              <a:t>                    including chart, plot, and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Goal</a:t>
            </a:r>
            <a:r>
              <a:rPr lang="en-US" dirty="0"/>
              <a:t>: To provide explanation and convert graph to HTML table</a:t>
            </a:r>
          </a:p>
          <a:p>
            <a:endParaRPr lang="th-TH" dirty="0"/>
          </a:p>
        </p:txBody>
      </p:sp>
      <p:pic>
        <p:nvPicPr>
          <p:cNvPr id="12" name="Picture 11" descr="A cover of a book&#10;&#10;AI-generated content may be incorrect.">
            <a:extLst>
              <a:ext uri="{FF2B5EF4-FFF2-40B4-BE49-F238E27FC236}">
                <a16:creationId xmlns:a16="http://schemas.microsoft.com/office/drawing/2014/main" id="{6F1C78D9-ED78-1E35-3785-350B6E068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9" y="2901186"/>
            <a:ext cx="2241219" cy="3169413"/>
          </a:xfrm>
          <a:prstGeom prst="rect">
            <a:avLst/>
          </a:prstGeom>
        </p:spPr>
      </p:pic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E0E383C5-D164-60E5-6010-DC762457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32" y="2901186"/>
            <a:ext cx="2241219" cy="3169413"/>
          </a:xfrm>
          <a:prstGeom prst="rect">
            <a:avLst/>
          </a:prstGeom>
        </p:spPr>
      </p:pic>
      <p:pic>
        <p:nvPicPr>
          <p:cNvPr id="14" name="Picture 13" descr="A close-up of a document&#10;&#10;AI-generated content may be incorrect.">
            <a:extLst>
              <a:ext uri="{FF2B5EF4-FFF2-40B4-BE49-F238E27FC236}">
                <a16:creationId xmlns:a16="http://schemas.microsoft.com/office/drawing/2014/main" id="{73CD4BE3-314F-8679-4ACC-58459D5F3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039" y="2901187"/>
            <a:ext cx="2241219" cy="3169414"/>
          </a:xfrm>
          <a:prstGeom prst="rect">
            <a:avLst/>
          </a:prstGeom>
        </p:spPr>
      </p:pic>
      <p:pic>
        <p:nvPicPr>
          <p:cNvPr id="1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6FCE53FD-2F0D-C465-7E13-E2B826D8C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96" y="4365062"/>
            <a:ext cx="3076854" cy="1730514"/>
          </a:xfrm>
          <a:prstGeom prst="rect">
            <a:avLst/>
          </a:prstGeom>
        </p:spPr>
      </p:pic>
      <p:pic>
        <p:nvPicPr>
          <p:cNvPr id="17" name="Picture 16" descr="A close-up of a graph&#10;&#10;AI-generated content may be incorrect.">
            <a:extLst>
              <a:ext uri="{FF2B5EF4-FFF2-40B4-BE49-F238E27FC236}">
                <a16:creationId xmlns:a16="http://schemas.microsoft.com/office/drawing/2014/main" id="{275889BD-7CF6-A1EE-5434-A49357BD7E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97" y="2605532"/>
            <a:ext cx="3076853" cy="1730514"/>
          </a:xfrm>
          <a:prstGeom prst="rect">
            <a:avLst/>
          </a:prstGeom>
        </p:spPr>
      </p:pic>
      <p:pic>
        <p:nvPicPr>
          <p:cNvPr id="18" name="Picture 17" descr="A purple and white infographic with numbers and charts&#10;&#10;AI-generated content may be incorrect.">
            <a:extLst>
              <a:ext uri="{FF2B5EF4-FFF2-40B4-BE49-F238E27FC236}">
                <a16:creationId xmlns:a16="http://schemas.microsoft.com/office/drawing/2014/main" id="{9C91160F-6B49-AE39-2ABD-A30C2D37B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888" y="3627560"/>
            <a:ext cx="1954431" cy="2443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1A5E66-973D-0F7B-405D-BEFFADCE00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977" y="1116632"/>
            <a:ext cx="1957037" cy="24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6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F91A2-3964-3E9C-BDBA-314189BE7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graph&#10;&#10;AI-generated content may be incorrect.">
            <a:extLst>
              <a:ext uri="{FF2B5EF4-FFF2-40B4-BE49-F238E27FC236}">
                <a16:creationId xmlns:a16="http://schemas.microsoft.com/office/drawing/2014/main" id="{0102F672-42A4-8E55-0A8D-5FE2A780F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03" y="2129942"/>
            <a:ext cx="2990757" cy="4229369"/>
          </a:xfrm>
          <a:prstGeom prst="rect">
            <a:avLst/>
          </a:prstGeo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FB4C25FD-968C-4D5F-172F-E49174DD3B75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DAA54-69B8-8FF4-C3C8-40B1C1D2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220663"/>
            <a:ext cx="11993359" cy="5460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Phase 4:     Image description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669A5-26D9-D2E9-F8F2-EE5678A3823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F13C6-3E79-2154-90EE-F336AB02B12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AAC6C-3571-F515-EA21-438D8475BED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96224DA-135C-A597-0D6F-AB43A43031FB}"/>
              </a:ext>
            </a:extLst>
          </p:cNvPr>
          <p:cNvSpPr txBox="1">
            <a:spLocks/>
          </p:cNvSpPr>
          <p:nvPr/>
        </p:nvSpPr>
        <p:spPr>
          <a:xfrm>
            <a:off x="347945" y="1012825"/>
            <a:ext cx="11509093" cy="11171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0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 dirty="0"/>
              <a:t>Example</a:t>
            </a:r>
            <a:r>
              <a:rPr lang="en-US" sz="1800" dirty="0"/>
              <a:t>: Result from Gemini 3 Pro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 dirty="0"/>
              <a:t>Task</a:t>
            </a:r>
            <a:r>
              <a:rPr lang="en-US" sz="1800" dirty="0"/>
              <a:t>: Description   </a:t>
            </a:r>
            <a:r>
              <a:rPr lang="en-US" sz="1800" dirty="0">
                <a:sym typeface="Wingdings" panose="05000000000000000000" pitchFamily="2" charset="2"/>
              </a:rPr>
              <a:t>  Graph description, remarkable point, data points on graph, legend box, and source note 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            HTML table    Convert graph to HTML table</a:t>
            </a:r>
            <a:endParaRPr lang="en-US" sz="1800" dirty="0"/>
          </a:p>
        </p:txBody>
      </p:sp>
      <p:pic>
        <p:nvPicPr>
          <p:cNvPr id="16" name="Picture 15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11D963D5-7AFC-DF73-61CE-60C7A3E54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5" y="2759463"/>
            <a:ext cx="4297438" cy="2791823"/>
          </a:xfrm>
          <a:prstGeom prst="rect">
            <a:avLst/>
          </a:prstGeom>
        </p:spPr>
      </p:pic>
      <p:pic>
        <p:nvPicPr>
          <p:cNvPr id="22" name="Picture 2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AB6C2F4-EA38-5DC5-184C-675ABB687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51"/>
          <a:stretch>
            <a:fillRect/>
          </a:stretch>
        </p:blipFill>
        <p:spPr>
          <a:xfrm>
            <a:off x="7691544" y="2666363"/>
            <a:ext cx="1560315" cy="3428999"/>
          </a:xfrm>
          <a:prstGeom prst="rect">
            <a:avLst/>
          </a:prstGeom>
        </p:spPr>
      </p:pic>
      <p:pic>
        <p:nvPicPr>
          <p:cNvPr id="21" name="Picture 20" descr="A screenshot of a chart&#10;&#10;AI-generated content may be incorrect.">
            <a:extLst>
              <a:ext uri="{FF2B5EF4-FFF2-40B4-BE49-F238E27FC236}">
                <a16:creationId xmlns:a16="http://schemas.microsoft.com/office/drawing/2014/main" id="{231BF11F-FB69-52A0-D3E4-714A1A916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00" b="47379"/>
          <a:stretch>
            <a:fillRect/>
          </a:stretch>
        </p:blipFill>
        <p:spPr>
          <a:xfrm>
            <a:off x="9526648" y="3071251"/>
            <a:ext cx="2305050" cy="1990445"/>
          </a:xfrm>
          <a:prstGeom prst="rect">
            <a:avLst/>
          </a:prstGeom>
          <a:ln w="19050"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6E68EA-7C52-B0C9-5030-82185827D3B6}"/>
              </a:ext>
            </a:extLst>
          </p:cNvPr>
          <p:cNvSpPr txBox="1"/>
          <p:nvPr/>
        </p:nvSpPr>
        <p:spPr>
          <a:xfrm>
            <a:off x="1751801" y="2376005"/>
            <a:ext cx="12605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25000"/>
                  </a:schemeClr>
                </a:solidFill>
              </a:rPr>
              <a:t>Description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BA8967-CAD7-F844-5CA1-8BD4A8194205}"/>
              </a:ext>
            </a:extLst>
          </p:cNvPr>
          <p:cNvGrpSpPr/>
          <p:nvPr/>
        </p:nvGrpSpPr>
        <p:grpSpPr>
          <a:xfrm>
            <a:off x="1606550" y="3058616"/>
            <a:ext cx="4425950" cy="884733"/>
            <a:chOff x="1606550" y="3058616"/>
            <a:chExt cx="4425950" cy="8847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63FB27-59AA-9BDE-93B7-6EFAEA3FBB49}"/>
                </a:ext>
              </a:extLst>
            </p:cNvPr>
            <p:cNvSpPr/>
            <p:nvPr/>
          </p:nvSpPr>
          <p:spPr>
            <a:xfrm>
              <a:off x="4697164" y="3058616"/>
              <a:ext cx="1335336" cy="8847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500" dirty="0"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3B5AE4-E45E-C4D5-F783-8E83FBDD95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6550" y="3466820"/>
              <a:ext cx="3090614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B8181A-559A-5D8B-BFAD-C66119EAAA4E}"/>
              </a:ext>
            </a:extLst>
          </p:cNvPr>
          <p:cNvCxnSpPr>
            <a:cxnSpLocks/>
          </p:cNvCxnSpPr>
          <p:nvPr/>
        </p:nvCxnSpPr>
        <p:spPr>
          <a:xfrm>
            <a:off x="6032500" y="3191901"/>
            <a:ext cx="165904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9D6A264-7B43-5C88-7689-3825678B194B}"/>
              </a:ext>
            </a:extLst>
          </p:cNvPr>
          <p:cNvSpPr txBox="1"/>
          <p:nvPr/>
        </p:nvSpPr>
        <p:spPr>
          <a:xfrm>
            <a:off x="7841418" y="2304567"/>
            <a:ext cx="12605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25000"/>
                  </a:schemeClr>
                </a:solidFill>
              </a:rPr>
              <a:t>HTML table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F0C7CD-B058-A6F6-E76F-3F7EA2361FAD}"/>
              </a:ext>
            </a:extLst>
          </p:cNvPr>
          <p:cNvSpPr txBox="1"/>
          <p:nvPr/>
        </p:nvSpPr>
        <p:spPr>
          <a:xfrm>
            <a:off x="10110432" y="2702505"/>
            <a:ext cx="11374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25000"/>
                  </a:schemeClr>
                </a:solidFill>
              </a:rPr>
              <a:t>Rendering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B305CA-954D-B618-C066-896177E5106A}"/>
              </a:ext>
            </a:extLst>
          </p:cNvPr>
          <p:cNvCxnSpPr>
            <a:cxnSpLocks/>
          </p:cNvCxnSpPr>
          <p:nvPr/>
        </p:nvCxnSpPr>
        <p:spPr>
          <a:xfrm>
            <a:off x="9278151" y="3191901"/>
            <a:ext cx="34209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1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43040-2FE6-E3BF-A238-419D62D2C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7AF19-E977-3318-74D5-E048461DBA2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80F78-4AA5-C291-AEB4-02A070A9754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00DB-B832-843D-C434-A5C6EACD20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53A7179-8B5A-BEEF-EAAA-A277476D8D89}"/>
              </a:ext>
            </a:extLst>
          </p:cNvPr>
          <p:cNvSpPr txBox="1">
            <a:spLocks/>
          </p:cNvSpPr>
          <p:nvPr/>
        </p:nvSpPr>
        <p:spPr>
          <a:xfrm>
            <a:off x="347945" y="1012824"/>
            <a:ext cx="11698005" cy="21862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0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u="sng" dirty="0"/>
              <a:t>Limitation of DeepSeek-OCR</a:t>
            </a:r>
            <a:r>
              <a:rPr lang="en-US" sz="1800" dirty="0"/>
              <a:t>: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multiple charts, it cannot extract description and tables of all charts in an image.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It gives incorrect explanation and tables for complex graphs.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converting graph to table, it takes only y-axis values and lacks other details (e.g., x-axis, data points)</a:t>
            </a:r>
          </a:p>
        </p:txBody>
      </p: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373B176-5BAE-9DAD-9C3E-C46459518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57"/>
          <a:stretch>
            <a:fillRect/>
          </a:stretch>
        </p:blipFill>
        <p:spPr>
          <a:xfrm>
            <a:off x="5082335" y="3116372"/>
            <a:ext cx="2451238" cy="3254284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2715F23B-7546-7A38-2D7E-80BBF2DE9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08" y="2904243"/>
            <a:ext cx="2451239" cy="3466413"/>
          </a:xfrm>
          <a:prstGeom prst="rect">
            <a:avLst/>
          </a:prstGeom>
        </p:spPr>
      </p:pic>
      <p:pic>
        <p:nvPicPr>
          <p:cNvPr id="20" name="Picture 1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8EF8883-5049-CE6F-6C0D-F498BD7ED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7" r="7214"/>
          <a:stretch>
            <a:fillRect/>
          </a:stretch>
        </p:blipFill>
        <p:spPr>
          <a:xfrm>
            <a:off x="8235949" y="3084946"/>
            <a:ext cx="2568445" cy="32857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656C53-B586-3D42-101D-61B0C23618B2}"/>
              </a:ext>
            </a:extLst>
          </p:cNvPr>
          <p:cNvSpPr txBox="1"/>
          <p:nvPr/>
        </p:nvSpPr>
        <p:spPr>
          <a:xfrm>
            <a:off x="5259244" y="2694467"/>
            <a:ext cx="2138361" cy="429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25000"/>
                  </a:schemeClr>
                </a:solidFill>
              </a:rPr>
              <a:t>Graph </a:t>
            </a:r>
            <a:r>
              <a:rPr lang="en-US" sz="1600" dirty="0">
                <a:solidFill>
                  <a:schemeClr val="accent2">
                    <a:lumMod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chemeClr val="accent2">
                    <a:lumMod val="25000"/>
                  </a:schemeClr>
                </a:solidFill>
              </a:rPr>
              <a:t>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6D862-CABA-F81A-4CDD-353C5A9B296F}"/>
              </a:ext>
            </a:extLst>
          </p:cNvPr>
          <p:cNvSpPr txBox="1"/>
          <p:nvPr/>
        </p:nvSpPr>
        <p:spPr>
          <a:xfrm>
            <a:off x="8783639" y="2674263"/>
            <a:ext cx="1566861" cy="429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25000"/>
                  </a:schemeClr>
                </a:solidFill>
              </a:rPr>
              <a:t>Graph </a:t>
            </a:r>
            <a:r>
              <a:rPr lang="en-US" sz="1600" dirty="0">
                <a:solidFill>
                  <a:schemeClr val="accent2">
                    <a:lumMod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chemeClr val="accent2">
                    <a:lumMod val="25000"/>
                  </a:schemeClr>
                </a:solidFill>
              </a:rPr>
              <a:t>Table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DF80FA-28CB-B4A3-0376-159C5CBB7626}"/>
              </a:ext>
            </a:extLst>
          </p:cNvPr>
          <p:cNvCxnSpPr>
            <a:cxnSpLocks/>
          </p:cNvCxnSpPr>
          <p:nvPr/>
        </p:nvCxnSpPr>
        <p:spPr>
          <a:xfrm>
            <a:off x="4146550" y="4673600"/>
            <a:ext cx="6540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EE38C0D-7A2E-A0C6-1B52-ED74DADD1AB7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E7DD8B-9563-A590-A9EE-BEE579FD6752}"/>
              </a:ext>
            </a:extLst>
          </p:cNvPr>
          <p:cNvSpPr txBox="1">
            <a:spLocks/>
          </p:cNvSpPr>
          <p:nvPr/>
        </p:nvSpPr>
        <p:spPr>
          <a:xfrm>
            <a:off x="341313" y="220663"/>
            <a:ext cx="11993359" cy="5460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Phase 4:     Image description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5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C8420-F6C0-44F2-4E2D-4572B15D8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C7D695-2095-B57D-4C3F-C7127C77D03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 dirty="0"/>
              <a:t>02.12.2025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D9586-844A-0380-C0EF-A79F899EC26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9FBAB-9977-C5A9-B711-818A0397F6C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E086683-F536-42AB-ABBC-F4803DFE8DB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646200B-77F8-EE05-3831-A92D08C2B939}"/>
              </a:ext>
            </a:extLst>
          </p:cNvPr>
          <p:cNvSpPr/>
          <p:nvPr/>
        </p:nvSpPr>
        <p:spPr>
          <a:xfrm>
            <a:off x="0" y="233290"/>
            <a:ext cx="2622550" cy="604910"/>
          </a:xfrm>
          <a:prstGeom prst="homePlate">
            <a:avLst/>
          </a:prstGeom>
          <a:solidFill>
            <a:srgbClr val="006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11" name="Title 34">
            <a:extLst>
              <a:ext uri="{FF2B5EF4-FFF2-40B4-BE49-F238E27FC236}">
                <a16:creationId xmlns:a16="http://schemas.microsoft.com/office/drawing/2014/main" id="{2AE93E31-098D-8427-AC2A-E5948CFE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66713"/>
            <a:ext cx="6659880" cy="546099"/>
          </a:xfrm>
        </p:spPr>
        <p:txBody>
          <a:bodyPr anchor="t">
            <a:normAutofit/>
          </a:bodyPr>
          <a:lstStyle/>
          <a:p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OCR project </a:t>
            </a:r>
            <a:endParaRPr lang="th-TH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61" name="Table 3">
            <a:extLst>
              <a:ext uri="{FF2B5EF4-FFF2-40B4-BE49-F238E27FC236}">
                <a16:creationId xmlns:a16="http://schemas.microsoft.com/office/drawing/2014/main" id="{1D7E6541-C515-AA59-FC83-906D3EF8D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586198"/>
              </p:ext>
            </p:extLst>
          </p:nvPr>
        </p:nvGraphicFramePr>
        <p:xfrm>
          <a:off x="1135163" y="1484051"/>
          <a:ext cx="9920539" cy="4553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60672">
                  <a:extLst>
                    <a:ext uri="{9D8B030D-6E8A-4147-A177-3AD203B41FA5}">
                      <a16:colId xmlns:a16="http://schemas.microsoft.com/office/drawing/2014/main" val="3233584090"/>
                    </a:ext>
                  </a:extLst>
                </a:gridCol>
                <a:gridCol w="617763">
                  <a:extLst>
                    <a:ext uri="{9D8B030D-6E8A-4147-A177-3AD203B41FA5}">
                      <a16:colId xmlns:a16="http://schemas.microsoft.com/office/drawing/2014/main" val="303216827"/>
                    </a:ext>
                  </a:extLst>
                </a:gridCol>
                <a:gridCol w="617763">
                  <a:extLst>
                    <a:ext uri="{9D8B030D-6E8A-4147-A177-3AD203B41FA5}">
                      <a16:colId xmlns:a16="http://schemas.microsoft.com/office/drawing/2014/main" val="321677311"/>
                    </a:ext>
                  </a:extLst>
                </a:gridCol>
                <a:gridCol w="617763">
                  <a:extLst>
                    <a:ext uri="{9D8B030D-6E8A-4147-A177-3AD203B41FA5}">
                      <a16:colId xmlns:a16="http://schemas.microsoft.com/office/drawing/2014/main" val="395339304"/>
                    </a:ext>
                  </a:extLst>
                </a:gridCol>
                <a:gridCol w="617763">
                  <a:extLst>
                    <a:ext uri="{9D8B030D-6E8A-4147-A177-3AD203B41FA5}">
                      <a16:colId xmlns:a16="http://schemas.microsoft.com/office/drawing/2014/main" val="2330379331"/>
                    </a:ext>
                  </a:extLst>
                </a:gridCol>
                <a:gridCol w="617763">
                  <a:extLst>
                    <a:ext uri="{9D8B030D-6E8A-4147-A177-3AD203B41FA5}">
                      <a16:colId xmlns:a16="http://schemas.microsoft.com/office/drawing/2014/main" val="2298531571"/>
                    </a:ext>
                  </a:extLst>
                </a:gridCol>
                <a:gridCol w="617763">
                  <a:extLst>
                    <a:ext uri="{9D8B030D-6E8A-4147-A177-3AD203B41FA5}">
                      <a16:colId xmlns:a16="http://schemas.microsoft.com/office/drawing/2014/main" val="2621596012"/>
                    </a:ext>
                  </a:extLst>
                </a:gridCol>
                <a:gridCol w="617763">
                  <a:extLst>
                    <a:ext uri="{9D8B030D-6E8A-4147-A177-3AD203B41FA5}">
                      <a16:colId xmlns:a16="http://schemas.microsoft.com/office/drawing/2014/main" val="2776446807"/>
                    </a:ext>
                  </a:extLst>
                </a:gridCol>
                <a:gridCol w="617763">
                  <a:extLst>
                    <a:ext uri="{9D8B030D-6E8A-4147-A177-3AD203B41FA5}">
                      <a16:colId xmlns:a16="http://schemas.microsoft.com/office/drawing/2014/main" val="949261115"/>
                    </a:ext>
                  </a:extLst>
                </a:gridCol>
                <a:gridCol w="617763">
                  <a:extLst>
                    <a:ext uri="{9D8B030D-6E8A-4147-A177-3AD203B41FA5}">
                      <a16:colId xmlns:a16="http://schemas.microsoft.com/office/drawing/2014/main" val="3166669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baseline="0" dirty="0"/>
                        <a:t>Project timeline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baseline="0" dirty="0"/>
                        <a:t>Sep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baseline="0" dirty="0"/>
                        <a:t>Oct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baseline="0" dirty="0"/>
                        <a:t>Nov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baseline="0" dirty="0"/>
                        <a:t>Dec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baseline="0" dirty="0"/>
                        <a:t>Jan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baseline="0" dirty="0"/>
                        <a:t>Feb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baseline="0" dirty="0"/>
                        <a:t>Mar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baseline="0" dirty="0"/>
                        <a:t>Apr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baseline="0" dirty="0"/>
                        <a:t>May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7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cap="none" baseline="0" dirty="0"/>
                        <a:t>Phase 1: Qwen2.5-VL-Instruct for text and table extraction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8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cap="none" baseline="0" dirty="0"/>
                        <a:t>Phase 2: DeepSeek-OCR for text and table extraction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40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cap="none" baseline="0" dirty="0"/>
                        <a:t>Preparation of training dataset by using Qwen3-4B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4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cap="none" baseline="0" dirty="0"/>
                        <a:t>Model training, evaluation, and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cap="none" baseline="0" dirty="0"/>
                        <a:t>Phase 3: DeepSeek-OCR to locate bounding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D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204070"/>
                  </a:ext>
                </a:extLst>
              </a:tr>
              <a:tr h="380444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cap="none" baseline="0" dirty="0"/>
                        <a:t>Preparation of training dataset by using Azure AI Document Intelligence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D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572873"/>
                  </a:ext>
                </a:extLst>
              </a:tr>
              <a:tr h="380444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cap="none" baseline="0" dirty="0"/>
                        <a:t>Model training, evaluation, and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D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ED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766748"/>
                  </a:ext>
                </a:extLst>
              </a:tr>
              <a:tr h="380444">
                <a:tc>
                  <a:txBody>
                    <a:bodyPr/>
                    <a:lstStyle/>
                    <a:p>
                      <a:r>
                        <a:rPr lang="en-US" sz="1200" b="1" cap="none" baseline="0" dirty="0"/>
                        <a:t>Phase 4: DeepSeek-OCR for image 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030818"/>
                  </a:ext>
                </a:extLst>
              </a:tr>
              <a:tr h="380444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cap="none" baseline="0" dirty="0"/>
                        <a:t>Preparation of training images and automated pre-labelling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778392"/>
                  </a:ext>
                </a:extLst>
              </a:tr>
              <a:tr h="380444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cap="none" baseline="0" dirty="0"/>
                        <a:t>Data labelling by using human annotators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753167"/>
                  </a:ext>
                </a:extLst>
              </a:tr>
              <a:tr h="380444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cap="none" baseline="0" dirty="0"/>
                        <a:t>Model training, evaluation, and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cap="none" baseline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157017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62D92F07-5788-7962-DB48-46624E88C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347099"/>
              </p:ext>
            </p:extLst>
          </p:nvPr>
        </p:nvGraphicFramePr>
        <p:xfrm>
          <a:off x="5493155" y="980423"/>
          <a:ext cx="5562548" cy="440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6095">
                  <a:extLst>
                    <a:ext uri="{9D8B030D-6E8A-4147-A177-3AD203B41FA5}">
                      <a16:colId xmlns:a16="http://schemas.microsoft.com/office/drawing/2014/main" val="2241521036"/>
                    </a:ext>
                  </a:extLst>
                </a:gridCol>
                <a:gridCol w="3086453">
                  <a:extLst>
                    <a:ext uri="{9D8B030D-6E8A-4147-A177-3AD203B41FA5}">
                      <a16:colId xmlns:a16="http://schemas.microsoft.com/office/drawing/2014/main" val="1532058148"/>
                    </a:ext>
                  </a:extLst>
                </a:gridCol>
              </a:tblGrid>
              <a:tr h="440520">
                <a:tc>
                  <a:txBody>
                    <a:bodyPr/>
                    <a:lstStyle/>
                    <a:p>
                      <a:pPr algn="ctr"/>
                      <a:r>
                        <a:rPr lang="en-US" sz="1400" cap="all" baseline="0" dirty="0"/>
                        <a:t>2025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u="none" strike="noStrike" kern="1200" cap="all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rPr>
                        <a:t>2026</a:t>
                      </a:r>
                      <a:endParaRPr kumimoji="0" lang="en-US" sz="1400" b="1" i="0" u="none" strike="noStrike" kern="1200" cap="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77942"/>
                  </a:ext>
                </a:extLst>
              </a:tr>
            </a:tbl>
          </a:graphicData>
        </a:graphic>
      </p:graphicFrame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FEA7AC4-7E45-6CD4-AE4A-137C4AED7D64}"/>
              </a:ext>
            </a:extLst>
          </p:cNvPr>
          <p:cNvCxnSpPr>
            <a:cxnSpLocks/>
          </p:cNvCxnSpPr>
          <p:nvPr/>
        </p:nvCxnSpPr>
        <p:spPr>
          <a:xfrm>
            <a:off x="7966142" y="1490401"/>
            <a:ext cx="0" cy="454763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9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27050-E160-1637-0333-E6A15DDB6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348C17E-241C-8B3D-FC9B-6E1EFA826DEB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C4F37-EBFD-7322-9297-07DD4591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5348287" cy="546099"/>
          </a:xfrm>
        </p:spPr>
        <p:txBody>
          <a:bodyPr/>
          <a:lstStyle/>
          <a:p>
            <a:r>
              <a:rPr lang="en-US" dirty="0"/>
              <a:t>Phase 4:     Data labelling approach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B7977-0883-0C9C-7515-ECDF6F976B92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9CD9E-978E-CAD9-B2D4-C1685766656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47D9-9C51-8C2C-6720-D1DFDB616B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0EDE75-6F16-8F34-CE7E-B13454BBA17C}"/>
              </a:ext>
            </a:extLst>
          </p:cNvPr>
          <p:cNvSpPr txBox="1">
            <a:spLocks/>
          </p:cNvSpPr>
          <p:nvPr/>
        </p:nvSpPr>
        <p:spPr>
          <a:xfrm>
            <a:off x="887413" y="1040341"/>
            <a:ext cx="8485187" cy="15931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17488" indent="-217488" algn="l" defTabSz="914400" rtl="0" eaLnBrk="1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22701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Training dataset: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/>
              <a:t>Documents and slides with chart, plot, trend           =  2500 images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/>
              <a:t>Infographic, announcement, and advertisement   =  2000 images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/>
              <a:t>General pictures                                                                =  500 images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49D12C-CD1B-715B-1187-9DB03C5C9165}"/>
              </a:ext>
            </a:extLst>
          </p:cNvPr>
          <p:cNvSpPr txBox="1">
            <a:spLocks/>
          </p:cNvSpPr>
          <p:nvPr/>
        </p:nvSpPr>
        <p:spPr>
          <a:xfrm>
            <a:off x="819945" y="2866093"/>
            <a:ext cx="8485187" cy="125785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17488" indent="-217488" algn="l" defTabSz="914400" rtl="0" eaLnBrk="1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22701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Task: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/>
              <a:t>Image description  </a:t>
            </a:r>
            <a:r>
              <a:rPr lang="en-US" dirty="0">
                <a:sym typeface="Wingdings" panose="05000000000000000000" pitchFamily="2" charset="2"/>
              </a:rPr>
              <a:t>  5000 labelled data</a:t>
            </a:r>
            <a:endParaRPr lang="en-US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HTML table                2500 labelled data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50516C-1F76-1475-3534-50A358EE282F}"/>
              </a:ext>
            </a:extLst>
          </p:cNvPr>
          <p:cNvSpPr txBox="1">
            <a:spLocks/>
          </p:cNvSpPr>
          <p:nvPr/>
        </p:nvSpPr>
        <p:spPr>
          <a:xfrm>
            <a:off x="819944" y="4425841"/>
            <a:ext cx="11372056" cy="2009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17488" indent="-217488" algn="l" defTabSz="914400" rtl="0" eaLnBrk="1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22701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Labelling approach: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Option 1</a:t>
            </a:r>
            <a:r>
              <a:rPr lang="en-US" dirty="0"/>
              <a:t>: Manual labelling </a:t>
            </a:r>
            <a:r>
              <a:rPr lang="en-US" dirty="0">
                <a:sym typeface="Wingdings" panose="05000000000000000000" pitchFamily="2" charset="2"/>
              </a:rPr>
              <a:t> Outsourcing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Option 2</a:t>
            </a:r>
            <a:r>
              <a:rPr lang="en-US" dirty="0"/>
              <a:t>: 1. Automated pre-labeling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Pre-label data using Gemini 3 Pro for image description and HTML table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     2. Human verification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Validate and correct by internal labelers </a:t>
            </a:r>
            <a:r>
              <a:rPr lang="en-US" dirty="0">
                <a:sym typeface="Wingdings" panose="05000000000000000000" pitchFamily="2" charset="2"/>
              </a:rPr>
              <a:t>or outsourcing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8716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8741-B08F-3D32-DDCB-9516E8E1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CCE2C3C0-245F-EF03-2F71-3F77558716AE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2CEF8-8C72-8820-82AD-2FA58F5EB9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94805" y="830262"/>
            <a:ext cx="8614913" cy="572526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Introduction: </a:t>
            </a:r>
            <a:r>
              <a:rPr lang="en-US" sz="1200" dirty="0"/>
              <a:t>[Explain the overall image and its main title]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###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b="1" dirty="0">
                <a:solidFill>
                  <a:srgbClr val="0000FF"/>
                </a:solidFill>
              </a:rPr>
              <a:t>Top / Middle / Bottom section: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####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[Graph title]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Graph description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Chart type: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[e.g., line, bar, combination line &amp; bar, donut, pie, scatter, waterfall, bubble, area]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Visual structure: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[Describe how the data is organized, e.g., Bars represent GDP while the line represents inflation]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Relationship: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[e.g., linear, curvilinear, exponential, logarithmic, cyclic, sigmoidal, parabola, no apparent correlation]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Remarkable point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Extrema: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[Identify the highest value and lowest value with their specific dates/categories]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Latest Status: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[Explicitly state the value of the *most recent* data point shown]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Trend Dynamics: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[e.g., "upward trend with high volatility," "sharp V-shaped recovery," "plateauing after a surge"]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Data points on graph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X-axis: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[Identify the domain, e.g., time-series (start year to end year), categorical (list the main categories)]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Y-axis: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[Identify the range and units, e.g., Left axis…, Right axis…]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Legend box</a:t>
            </a:r>
            <a:r>
              <a:rPr lang="en-US" sz="1200" dirty="0">
                <a:solidFill>
                  <a:srgbClr val="FF0000"/>
                </a:solidFill>
              </a:rPr>
              <a:t>** </a:t>
            </a:r>
            <a:r>
              <a:rPr lang="en-US" sz="1200" dirty="0"/>
              <a:t>[Distinguish between the different categories]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Source note below graph</a:t>
            </a:r>
            <a:r>
              <a:rPr lang="en-US" sz="1200" dirty="0">
                <a:solidFill>
                  <a:srgbClr val="FF0000"/>
                </a:solidFill>
              </a:rPr>
              <a:t>** </a:t>
            </a:r>
            <a:r>
              <a:rPr lang="en-US" sz="1200" dirty="0"/>
              <a:t>[If applicable]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Summary: </a:t>
            </a:r>
            <a:r>
              <a:rPr lang="en-US" sz="1200" dirty="0"/>
              <a:t>[Provide summary of the main insight derived from this entire image]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18949-4421-D0B4-A2D1-8DEAA7208C8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95AA7-828F-ED29-2CBE-F08AB9C639D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Confidential / internal tag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949EA-0346-2E8B-B146-9F1FC19F9FE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5B7AD14-FAD2-873A-A6E3-61D732D0FCA4}"/>
              </a:ext>
            </a:extLst>
          </p:cNvPr>
          <p:cNvSpPr txBox="1">
            <a:spLocks/>
          </p:cNvSpPr>
          <p:nvPr/>
        </p:nvSpPr>
        <p:spPr>
          <a:xfrm>
            <a:off x="341313" y="341313"/>
            <a:ext cx="8281987" cy="5460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Phase 4:     Labelling template for chart, plot, and trend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5890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92599-F858-2CC0-9CBD-68A93281D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85312-DD64-B0E6-8337-740BB91D69A2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1208B-FA1A-2011-B1C3-5EA037D0AC2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Confidential / internal tag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AB470-FD62-C259-87E4-5503CEE89FF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29B4E17-01F5-604E-0C06-AE01C643C175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2F002-B03A-9722-707F-79BA2EEB98FB}"/>
              </a:ext>
            </a:extLst>
          </p:cNvPr>
          <p:cNvSpPr txBox="1">
            <a:spLocks/>
          </p:cNvSpPr>
          <p:nvPr/>
        </p:nvSpPr>
        <p:spPr>
          <a:xfrm>
            <a:off x="341313" y="341313"/>
            <a:ext cx="11425237" cy="5460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Phase 4:     </a:t>
            </a:r>
            <a:r>
              <a:rPr lang="en-US" sz="2300" dirty="0"/>
              <a:t>Labelling template for infographic, announcement, and advertisement</a:t>
            </a:r>
            <a:endParaRPr lang="th-TH" sz="23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080A47C-C825-F49D-9D49-99AC573B50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94805" y="1217612"/>
            <a:ext cx="9795545" cy="378618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Introduction: </a:t>
            </a:r>
            <a:r>
              <a:rPr lang="en-US" sz="1200" dirty="0"/>
              <a:t>[Explain the overall image type and its main purpose]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###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b="1" dirty="0">
                <a:solidFill>
                  <a:srgbClr val="0000FF"/>
                </a:solidFill>
              </a:rPr>
              <a:t>Top banner / Central body / Bottom footer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b="1" dirty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Actual header found in this section: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- Details: [Extract the content in detail. Include specific numbers, prices, dates, rules, or percentages. If there are bullet points, list them]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Actual header found in this section: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- Details: [Extract the content in detail. For ads, include specific conditions like "limit 1 glass/card/table.]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Summary: </a:t>
            </a:r>
            <a:r>
              <a:rPr lang="en-US" sz="1200" dirty="0"/>
              <a:t>[Provide summary of the main message, insight, or primary call-to-action of this image]</a:t>
            </a:r>
          </a:p>
        </p:txBody>
      </p:sp>
    </p:spTree>
    <p:extLst>
      <p:ext uri="{BB962C8B-B14F-4D97-AF65-F5344CB8AC3E}">
        <p14:creationId xmlns:p14="http://schemas.microsoft.com/office/powerpoint/2010/main" val="2836551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122B6-A4FB-89C4-313E-491C6BFED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E69C3A82-2FFB-5D72-22A9-CC54EDB76EE1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EF4C9-BC17-748E-3D9B-4725359C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8030959" cy="546099"/>
          </a:xfrm>
        </p:spPr>
        <p:txBody>
          <a:bodyPr/>
          <a:lstStyle/>
          <a:p>
            <a:r>
              <a:rPr lang="en-US" dirty="0"/>
              <a:t>Phase 4:     Inference cost of Gemini 3 Pro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A723F-417D-68F4-9CC8-AD10738C2AF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7EE5E-8479-DC44-C4B4-18E49488836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86807-1C1F-6D73-6868-280CAA4B545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546BE5-55F7-8D84-D394-0F0BAE308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7"/>
          <a:stretch>
            <a:fillRect/>
          </a:stretch>
        </p:blipFill>
        <p:spPr>
          <a:xfrm>
            <a:off x="341313" y="892123"/>
            <a:ext cx="5922619" cy="270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DA9B35-02B9-E646-DEFF-6CF015028AB9}"/>
              </a:ext>
            </a:extLst>
          </p:cNvPr>
          <p:cNvSpPr txBox="1"/>
          <p:nvPr/>
        </p:nvSpPr>
        <p:spPr>
          <a:xfrm>
            <a:off x="6634263" y="1415411"/>
            <a:ext cx="5116750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b="1" dirty="0"/>
              <a:t>50% Discount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Send a request via the Batch API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The system processes them whenever it has free capacity.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guarantee the job will be done within 24 hours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Batch API allows you to submit millions of requests at once without hitting "Too Many Requests" errors.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CFEAC6-05B5-46E5-DED3-579E6C6A59B8}"/>
              </a:ext>
            </a:extLst>
          </p:cNvPr>
          <p:cNvCxnSpPr/>
          <p:nvPr/>
        </p:nvCxnSpPr>
        <p:spPr>
          <a:xfrm>
            <a:off x="3302622" y="1219198"/>
            <a:ext cx="0" cy="2380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64A1D6-3E98-EF46-510F-7D8916E32BEB}"/>
              </a:ext>
            </a:extLst>
          </p:cNvPr>
          <p:cNvCxnSpPr/>
          <p:nvPr/>
        </p:nvCxnSpPr>
        <p:spPr>
          <a:xfrm>
            <a:off x="4690220" y="1219198"/>
            <a:ext cx="0" cy="2380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54F986-86E4-9BE3-DEFE-278EC5E4268D}"/>
              </a:ext>
            </a:extLst>
          </p:cNvPr>
          <p:cNvSpPr/>
          <p:nvPr/>
        </p:nvSpPr>
        <p:spPr>
          <a:xfrm>
            <a:off x="4747098" y="1303504"/>
            <a:ext cx="1348901" cy="7068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FC8D61-64E0-B706-5F70-0BB1CEEC6A88}"/>
              </a:ext>
            </a:extLst>
          </p:cNvPr>
          <p:cNvCxnSpPr>
            <a:stCxn id="25" idx="3"/>
          </p:cNvCxnSpPr>
          <p:nvPr/>
        </p:nvCxnSpPr>
        <p:spPr>
          <a:xfrm flipV="1">
            <a:off x="6095999" y="1653700"/>
            <a:ext cx="538264" cy="324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939AC45-885E-6395-F598-B709C5EBC8C3}"/>
              </a:ext>
            </a:extLst>
          </p:cNvPr>
          <p:cNvSpPr txBox="1"/>
          <p:nvPr/>
        </p:nvSpPr>
        <p:spPr>
          <a:xfrm>
            <a:off x="5795284" y="3703490"/>
            <a:ext cx="6061753" cy="256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Cost of input image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Token count for images depends on “</a:t>
            </a:r>
            <a:r>
              <a:rPr lang="en-US" sz="1400" dirty="0" err="1"/>
              <a:t>media_resolution</a:t>
            </a:r>
            <a:r>
              <a:rPr lang="en-US" sz="1400" dirty="0"/>
              <a:t>”.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b="1" dirty="0"/>
              <a:t>High</a:t>
            </a:r>
            <a:r>
              <a:rPr lang="en-US" sz="1400" dirty="0"/>
              <a:t> (Default): 1,120 tokens = $0.00112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200" dirty="0"/>
              <a:t>Best for: Charts, small text, and detailed diagrams.</a:t>
            </a:r>
            <a:endParaRPr lang="en-US" sz="11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b="1" dirty="0"/>
              <a:t>Medium</a:t>
            </a:r>
            <a:r>
              <a:rPr lang="en-US" sz="1400" dirty="0"/>
              <a:t>: 560 tokens = $0.00056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200" dirty="0"/>
              <a:t>Best for: Standard document pages or large text.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b="1" dirty="0"/>
              <a:t>Low</a:t>
            </a:r>
            <a:r>
              <a:rPr lang="en-US" sz="1400" dirty="0"/>
              <a:t>: 280 tokens = $0.00028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200" dirty="0"/>
              <a:t>Best for: General scene description (not recommended for reading charts).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D12123-F4D7-3BF9-73B1-8D3BA355AF88}"/>
              </a:ext>
            </a:extLst>
          </p:cNvPr>
          <p:cNvGrpSpPr/>
          <p:nvPr/>
        </p:nvGrpSpPr>
        <p:grpSpPr>
          <a:xfrm>
            <a:off x="4747098" y="2097930"/>
            <a:ext cx="1634247" cy="1739591"/>
            <a:chOff x="4747098" y="2097930"/>
            <a:chExt cx="1634247" cy="173959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A1AB1D-4577-833D-E4CF-2425FD510320}"/>
                </a:ext>
              </a:extLst>
            </p:cNvPr>
            <p:cNvSpPr/>
            <p:nvPr/>
          </p:nvSpPr>
          <p:spPr>
            <a:xfrm>
              <a:off x="4747098" y="2097930"/>
              <a:ext cx="1348901" cy="26264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500" dirty="0"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09C70B8-6B2F-B9A6-521C-EBC75277A2D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6095999" y="2229254"/>
              <a:ext cx="285346" cy="1608267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563395-0A6B-9DF0-8742-B1FFA9B53CAD}"/>
              </a:ext>
            </a:extLst>
          </p:cNvPr>
          <p:cNvGrpSpPr/>
          <p:nvPr/>
        </p:nvGrpSpPr>
        <p:grpSpPr>
          <a:xfrm>
            <a:off x="1063291" y="3914862"/>
            <a:ext cx="3794050" cy="2435175"/>
            <a:chOff x="1063291" y="3914862"/>
            <a:chExt cx="3794050" cy="2435175"/>
          </a:xfrm>
        </p:grpSpPr>
        <p:pic>
          <p:nvPicPr>
            <p:cNvPr id="35" name="Content Placeholder 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11BB54F0-0DF9-93A7-D066-CEACF78CC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91" y="4216151"/>
              <a:ext cx="3794050" cy="213388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F29233-6073-8AF0-4F91-E5118D296761}"/>
                </a:ext>
              </a:extLst>
            </p:cNvPr>
            <p:cNvSpPr txBox="1"/>
            <p:nvPr/>
          </p:nvSpPr>
          <p:spPr>
            <a:xfrm>
              <a:off x="2416459" y="3914862"/>
              <a:ext cx="1214121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2">
                      <a:lumMod val="10000"/>
                    </a:schemeClr>
                  </a:solidFill>
                </a:rPr>
                <a:t>Input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18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 animBg="1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8AAAD-1B10-0870-4021-49556440E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BD9292F-935B-F267-BB46-DA6113F10494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3C2BA-77BB-72F5-0EE4-2156A591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8030959" cy="546099"/>
          </a:xfrm>
        </p:spPr>
        <p:txBody>
          <a:bodyPr/>
          <a:lstStyle/>
          <a:p>
            <a:r>
              <a:rPr lang="en-US" dirty="0"/>
              <a:t>Phase 4:     Inference cost of Gemini 3 Pro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5A60C-54D4-5342-9A14-C61D3950C57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56B44-FA1F-AE07-7771-785F0D49323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B4577-730F-35D7-7236-F43CDC8BA28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D500A6-5FF3-726B-E4FB-E223C53B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7"/>
          <a:stretch>
            <a:fillRect/>
          </a:stretch>
        </p:blipFill>
        <p:spPr>
          <a:xfrm>
            <a:off x="341313" y="892123"/>
            <a:ext cx="5922619" cy="270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D3CEF7-3C40-39E6-9304-D1CF1BD454CD}"/>
              </a:ext>
            </a:extLst>
          </p:cNvPr>
          <p:cNvSpPr txBox="1"/>
          <p:nvPr/>
        </p:nvSpPr>
        <p:spPr>
          <a:xfrm>
            <a:off x="6634263" y="1415411"/>
            <a:ext cx="5116750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b="1" dirty="0"/>
              <a:t>50% Discount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Send a request via the Batch API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The system processes them whenever it has free capacity.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guarantee the job will be done within 24 hours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Batch API allows you to submit millions of requests at once without hitting "Too Many Requests" errors.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42ED6E-9125-419B-85A6-06AA913713B2}"/>
              </a:ext>
            </a:extLst>
          </p:cNvPr>
          <p:cNvCxnSpPr/>
          <p:nvPr/>
        </p:nvCxnSpPr>
        <p:spPr>
          <a:xfrm>
            <a:off x="3302622" y="1219198"/>
            <a:ext cx="0" cy="2380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CE88B1-309F-8CF2-84FE-48A46827B3C6}"/>
              </a:ext>
            </a:extLst>
          </p:cNvPr>
          <p:cNvCxnSpPr/>
          <p:nvPr/>
        </p:nvCxnSpPr>
        <p:spPr>
          <a:xfrm>
            <a:off x="4690220" y="1219198"/>
            <a:ext cx="0" cy="2380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0C33D77-7C19-DAAD-4F10-2E615C8E22B0}"/>
              </a:ext>
            </a:extLst>
          </p:cNvPr>
          <p:cNvSpPr/>
          <p:nvPr/>
        </p:nvSpPr>
        <p:spPr>
          <a:xfrm>
            <a:off x="4747098" y="1303504"/>
            <a:ext cx="1348901" cy="7068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2FE264-C47B-06CE-DFB8-A1AFB9D6775F}"/>
              </a:ext>
            </a:extLst>
          </p:cNvPr>
          <p:cNvCxnSpPr>
            <a:stCxn id="25" idx="3"/>
          </p:cNvCxnSpPr>
          <p:nvPr/>
        </p:nvCxnSpPr>
        <p:spPr>
          <a:xfrm flipV="1">
            <a:off x="6095999" y="1653700"/>
            <a:ext cx="538264" cy="324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67CDCE8-89D9-247B-78A0-D31630366F75}"/>
              </a:ext>
            </a:extLst>
          </p:cNvPr>
          <p:cNvSpPr txBox="1"/>
          <p:nvPr/>
        </p:nvSpPr>
        <p:spPr>
          <a:xfrm>
            <a:off x="6936631" y="3656382"/>
            <a:ext cx="233271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Prompt cost for </a:t>
            </a:r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HTML table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~200 tokens = $0.0002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5DA8D3-DB5E-9ABB-9189-D310C1687B19}"/>
              </a:ext>
            </a:extLst>
          </p:cNvPr>
          <p:cNvSpPr/>
          <p:nvPr/>
        </p:nvSpPr>
        <p:spPr>
          <a:xfrm>
            <a:off x="4747098" y="2097930"/>
            <a:ext cx="1348901" cy="26264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7340CF-5F25-AA29-7827-1316E758DAC5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5421549" y="2360578"/>
            <a:ext cx="1601550" cy="14240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EF2899-37C0-CA21-54C2-288733F38708}"/>
              </a:ext>
            </a:extLst>
          </p:cNvPr>
          <p:cNvSpPr txBox="1"/>
          <p:nvPr/>
        </p:nvSpPr>
        <p:spPr>
          <a:xfrm>
            <a:off x="1410847" y="3656382"/>
            <a:ext cx="28717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Prompt cost for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image description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~1000 tokens = $0.001 </a:t>
            </a:r>
          </a:p>
        </p:txBody>
      </p:sp>
      <p:pic>
        <p:nvPicPr>
          <p:cNvPr id="15" name="Picture 1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15BB659-6F5F-821B-2E95-D103BB798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99" y="4392093"/>
            <a:ext cx="3435351" cy="133183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297A53-9186-0312-77ED-9EB85D8BABE1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4143255" y="2360578"/>
            <a:ext cx="1278294" cy="144800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04D9C1-F08D-107E-0F18-20274800C627}"/>
              </a:ext>
            </a:extLst>
          </p:cNvPr>
          <p:cNvGrpSpPr/>
          <p:nvPr/>
        </p:nvGrpSpPr>
        <p:grpSpPr>
          <a:xfrm>
            <a:off x="191832" y="4351530"/>
            <a:ext cx="5597094" cy="2006327"/>
            <a:chOff x="191832" y="4351530"/>
            <a:chExt cx="5597094" cy="2006327"/>
          </a:xfrm>
        </p:grpSpPr>
        <p:pic>
          <p:nvPicPr>
            <p:cNvPr id="11" name="Picture 10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7F0CC175-492B-230A-D682-721A88298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199" y="4351530"/>
              <a:ext cx="2969727" cy="2006327"/>
            </a:xfrm>
            <a:prstGeom prst="rect">
              <a:avLst/>
            </a:prstGeom>
          </p:spPr>
        </p:pic>
        <p:pic>
          <p:nvPicPr>
            <p:cNvPr id="36" name="Picture 35" descr="A close-up of a message&#10;&#10;AI-generated content may be incorrect.">
              <a:extLst>
                <a:ext uri="{FF2B5EF4-FFF2-40B4-BE49-F238E27FC236}">
                  <a16:creationId xmlns:a16="http://schemas.microsoft.com/office/drawing/2014/main" id="{0466DDA7-0D31-18FC-9222-981439B40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32" y="4351530"/>
              <a:ext cx="2627367" cy="1589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7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FD31DDE6-C183-3173-63D6-A7FE5D0C7930}"/>
              </a:ext>
            </a:extLst>
          </p:cNvPr>
          <p:cNvSpPr/>
          <p:nvPr/>
        </p:nvSpPr>
        <p:spPr>
          <a:xfrm>
            <a:off x="0" y="233290"/>
            <a:ext cx="2622550" cy="604910"/>
          </a:xfrm>
          <a:prstGeom prst="homePlate">
            <a:avLst/>
          </a:prstGeom>
          <a:solidFill>
            <a:srgbClr val="006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F6FC188E-AAC0-906D-D3EB-C2B1C2096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66713"/>
            <a:ext cx="6659880" cy="546099"/>
          </a:xfrm>
        </p:spPr>
        <p:txBody>
          <a:bodyPr anchor="t">
            <a:normAutofit/>
          </a:bodyPr>
          <a:lstStyle/>
          <a:p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OCR project </a:t>
            </a:r>
            <a:endParaRPr lang="th-TH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0E927-E1E2-F0E8-3D0C-0D6D9311094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230190" y="6435511"/>
            <a:ext cx="832349" cy="17716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23.12.2025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AB67B-5868-D21C-8652-324D14903D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59499" y="6435511"/>
            <a:ext cx="3751264" cy="17716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Confidential / internal tag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6D35A-05D8-0784-F033-E24E84D7E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91850" y="6435511"/>
            <a:ext cx="865188" cy="177162"/>
          </a:xfrm>
        </p:spPr>
        <p:txBody>
          <a:bodyPr anchor="t">
            <a:normAutofit/>
          </a:bodyPr>
          <a:lstStyle/>
          <a:p>
            <a:pPr algn="r">
              <a:spcAft>
                <a:spcPts val="600"/>
              </a:spcAft>
            </a:pPr>
            <a:fld id="{AE086683-F536-42AB-ABBC-F4803DFE8DBC}" type="slidenum">
              <a:rPr lang="en-US" smtClean="0"/>
              <a:pPr algn="r"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39" name="Text Placeholder 36">
            <a:extLst>
              <a:ext uri="{FF2B5EF4-FFF2-40B4-BE49-F238E27FC236}">
                <a16:creationId xmlns:a16="http://schemas.microsoft.com/office/drawing/2014/main" id="{5183E6CF-884B-A003-5E64-90245E3F85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823685"/>
              </p:ext>
            </p:extLst>
          </p:nvPr>
        </p:nvGraphicFramePr>
        <p:xfrm>
          <a:off x="341313" y="1228948"/>
          <a:ext cx="11507787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AB04F9-7A21-DB46-F98C-5FEFA2975D1D}"/>
              </a:ext>
            </a:extLst>
          </p:cNvPr>
          <p:cNvSpPr txBox="1"/>
          <p:nvPr/>
        </p:nvSpPr>
        <p:spPr>
          <a:xfrm>
            <a:off x="8229681" y="2773418"/>
            <a:ext cx="132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In progress</a:t>
            </a:r>
            <a:endParaRPr lang="th-TH" sz="18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35724-5976-AA46-5F15-34C275FECFF5}"/>
              </a:ext>
            </a:extLst>
          </p:cNvPr>
          <p:cNvSpPr txBox="1"/>
          <p:nvPr/>
        </p:nvSpPr>
        <p:spPr>
          <a:xfrm>
            <a:off x="10515601" y="3982890"/>
            <a:ext cx="86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CC00"/>
                </a:solidFill>
              </a:rPr>
              <a:t>2026</a:t>
            </a:r>
            <a:endParaRPr lang="th-TH" sz="1800" dirty="0">
              <a:solidFill>
                <a:srgbClr val="00CC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AE0DA-9048-D4B6-47F1-4EE2662F2403}"/>
              </a:ext>
            </a:extLst>
          </p:cNvPr>
          <p:cNvSpPr txBox="1"/>
          <p:nvPr/>
        </p:nvSpPr>
        <p:spPr>
          <a:xfrm>
            <a:off x="11177082" y="5183546"/>
            <a:ext cx="79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CC00"/>
                </a:solidFill>
              </a:rPr>
              <a:t>2026</a:t>
            </a:r>
            <a:endParaRPr lang="th-TH" sz="1800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1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F002-BE75-3B7C-5884-704E4FCC0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A4DC052-9228-01DE-EC28-03E6EF246CA6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59776-9056-9A9A-9FF7-9986152C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8030959" cy="546099"/>
          </a:xfrm>
        </p:spPr>
        <p:txBody>
          <a:bodyPr/>
          <a:lstStyle/>
          <a:p>
            <a:r>
              <a:rPr lang="en-US" dirty="0"/>
              <a:t>Phase 4:     Inference cost of Gemini 3 Pro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E34CD-E2A6-967E-6A88-7DEB754E571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A0D9E-DBD5-C0F0-646E-E1104BF5F7C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33C58-053B-4489-2661-8DCC53B11E8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3C7A54-462D-B731-70A8-67E6CB82E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7"/>
          <a:stretch>
            <a:fillRect/>
          </a:stretch>
        </p:blipFill>
        <p:spPr>
          <a:xfrm>
            <a:off x="341313" y="892123"/>
            <a:ext cx="5922619" cy="270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56D5EE-4164-0454-8D03-D3877E53E17B}"/>
              </a:ext>
            </a:extLst>
          </p:cNvPr>
          <p:cNvSpPr txBox="1"/>
          <p:nvPr/>
        </p:nvSpPr>
        <p:spPr>
          <a:xfrm>
            <a:off x="6634263" y="1415411"/>
            <a:ext cx="5116750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b="1" dirty="0"/>
              <a:t>50% Discount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Send a request via the Batch API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The system processes them whenever it has free capacity.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guarantee the job will be done within 24 hours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Batch API allows you to submit millions of requests at once without hitting "Too Many Requests" errors.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7A43F2-8A8D-37D8-9518-CADFFEE477E3}"/>
              </a:ext>
            </a:extLst>
          </p:cNvPr>
          <p:cNvCxnSpPr/>
          <p:nvPr/>
        </p:nvCxnSpPr>
        <p:spPr>
          <a:xfrm>
            <a:off x="3302622" y="1219198"/>
            <a:ext cx="0" cy="2380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C757DE-EF70-BDC5-DC3C-59E1266C158C}"/>
              </a:ext>
            </a:extLst>
          </p:cNvPr>
          <p:cNvCxnSpPr/>
          <p:nvPr/>
        </p:nvCxnSpPr>
        <p:spPr>
          <a:xfrm>
            <a:off x="4690220" y="1219198"/>
            <a:ext cx="0" cy="2380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68DBCC1-68EE-209A-34D1-D60C3D94AFB7}"/>
              </a:ext>
            </a:extLst>
          </p:cNvPr>
          <p:cNvSpPr/>
          <p:nvPr/>
        </p:nvSpPr>
        <p:spPr>
          <a:xfrm>
            <a:off x="4747098" y="1303504"/>
            <a:ext cx="1348901" cy="7068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EA2930-B433-F0B4-D13A-1DE88BB5E7FD}"/>
              </a:ext>
            </a:extLst>
          </p:cNvPr>
          <p:cNvCxnSpPr>
            <a:stCxn id="25" idx="3"/>
          </p:cNvCxnSpPr>
          <p:nvPr/>
        </p:nvCxnSpPr>
        <p:spPr>
          <a:xfrm flipV="1">
            <a:off x="6095999" y="1653700"/>
            <a:ext cx="538264" cy="324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3EE283-2778-230A-DE8A-770CE75576F3}"/>
              </a:ext>
            </a:extLst>
          </p:cNvPr>
          <p:cNvGrpSpPr/>
          <p:nvPr/>
        </p:nvGrpSpPr>
        <p:grpSpPr>
          <a:xfrm>
            <a:off x="4747098" y="2097930"/>
            <a:ext cx="1634247" cy="1739591"/>
            <a:chOff x="4747098" y="2097930"/>
            <a:chExt cx="1634247" cy="173959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461F09-D5CD-7569-124C-76A626B3E794}"/>
                </a:ext>
              </a:extLst>
            </p:cNvPr>
            <p:cNvSpPr/>
            <p:nvPr/>
          </p:nvSpPr>
          <p:spPr>
            <a:xfrm>
              <a:off x="4747098" y="2097930"/>
              <a:ext cx="1348901" cy="26264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500" dirty="0"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435E4CD-03A3-690E-D87A-009EC29EBF0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6095999" y="2229254"/>
              <a:ext cx="285346" cy="1608267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7EEAD0-3118-F99A-BA68-5993B5CCFAFA}"/>
              </a:ext>
            </a:extLst>
          </p:cNvPr>
          <p:cNvSpPr txBox="1"/>
          <p:nvPr/>
        </p:nvSpPr>
        <p:spPr>
          <a:xfrm>
            <a:off x="6223678" y="4237571"/>
            <a:ext cx="4520522" cy="2050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Output cost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The output contains graph and image explanation.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u="sng" dirty="0"/>
              <a:t>Estimated token count</a:t>
            </a:r>
            <a:r>
              <a:rPr lang="en-US" sz="1400" dirty="0"/>
              <a:t>: </a:t>
            </a:r>
            <a:r>
              <a:rPr lang="en-US" sz="1400" b="1" dirty="0"/>
              <a:t>~2114</a:t>
            </a:r>
            <a:r>
              <a:rPr lang="en-US" sz="1400" dirty="0"/>
              <a:t> tokens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u="sng" dirty="0"/>
              <a:t>Output price</a:t>
            </a:r>
            <a:r>
              <a:rPr lang="en-US" sz="1400" dirty="0"/>
              <a:t>: $6.00 per 1 million tokens.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u="sng" dirty="0"/>
              <a:t>Calculation</a:t>
            </a:r>
            <a:r>
              <a:rPr lang="en-US" sz="1400" dirty="0"/>
              <a:t>: $(2114 / 1,000,000) * $6.00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u="sng" dirty="0"/>
              <a:t>Output cost</a:t>
            </a:r>
            <a:r>
              <a:rPr lang="en-US" sz="1400" dirty="0"/>
              <a:t>: </a:t>
            </a:r>
            <a:r>
              <a:rPr lang="en-US" sz="1400" b="1" dirty="0"/>
              <a:t>$0.0127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D78593-3896-ED93-24CE-6E9C9D8DCDE5}"/>
              </a:ext>
            </a:extLst>
          </p:cNvPr>
          <p:cNvGrpSpPr/>
          <p:nvPr/>
        </p:nvGrpSpPr>
        <p:grpSpPr>
          <a:xfrm>
            <a:off x="453682" y="3776587"/>
            <a:ext cx="5427321" cy="2544226"/>
            <a:chOff x="453682" y="3776587"/>
            <a:chExt cx="5427321" cy="254422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753BA5-40B8-D176-AF2A-ADAE63589AB4}"/>
                </a:ext>
              </a:extLst>
            </p:cNvPr>
            <p:cNvSpPr txBox="1"/>
            <p:nvPr/>
          </p:nvSpPr>
          <p:spPr>
            <a:xfrm>
              <a:off x="2194209" y="3776587"/>
              <a:ext cx="1704691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2">
                      <a:lumMod val="10000"/>
                    </a:schemeClr>
                  </a:solidFill>
                </a:rPr>
                <a:t>Output description</a:t>
              </a:r>
            </a:p>
          </p:txBody>
        </p:sp>
        <p:pic>
          <p:nvPicPr>
            <p:cNvPr id="8" name="Picture 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70A8EEC-5E58-0919-62C9-2C96E231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719" y="4118164"/>
              <a:ext cx="2695284" cy="2202648"/>
            </a:xfrm>
            <a:prstGeom prst="rect">
              <a:avLst/>
            </a:prstGeom>
          </p:spPr>
        </p:pic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17AA313-8EE5-72D3-A1F8-20327924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82" y="4118165"/>
              <a:ext cx="2726744" cy="2202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5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77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A5CFE-7A99-16BE-DC7A-08AB5681C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2074F894-EDCD-9C73-6126-C7D1526B2981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1AB16-2AC8-2CF8-AAB2-B7D80D4D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8030959" cy="546099"/>
          </a:xfrm>
        </p:spPr>
        <p:txBody>
          <a:bodyPr/>
          <a:lstStyle/>
          <a:p>
            <a:r>
              <a:rPr lang="en-US" dirty="0"/>
              <a:t>Phase 4:     Inference cost of Gemini 3 Pro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D59BE-210E-8E22-9192-6BBC5AA88A89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5F4C9-165F-17C5-FAD3-3EBF8CD7D3C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727B6-E18C-ACF1-3EAF-602165DB549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BDBD6A-E42A-C0CA-9136-4B0FC496C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7"/>
          <a:stretch>
            <a:fillRect/>
          </a:stretch>
        </p:blipFill>
        <p:spPr>
          <a:xfrm>
            <a:off x="341313" y="892123"/>
            <a:ext cx="5922619" cy="270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4C259D-0D0B-C8E0-28A2-FDB7CB37585D}"/>
              </a:ext>
            </a:extLst>
          </p:cNvPr>
          <p:cNvSpPr txBox="1"/>
          <p:nvPr/>
        </p:nvSpPr>
        <p:spPr>
          <a:xfrm>
            <a:off x="6634263" y="1415411"/>
            <a:ext cx="5116750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b="1" dirty="0"/>
              <a:t>50% Discount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Send a request via the Batch API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The system processes them whenever it has free capacity.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guarantee the job will be done within 24 hours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Batch API allows you to submit millions of requests at once without hitting "Too Many Requests" errors.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D40DDB-F02D-0B6D-1559-887DDA06F7C6}"/>
              </a:ext>
            </a:extLst>
          </p:cNvPr>
          <p:cNvCxnSpPr/>
          <p:nvPr/>
        </p:nvCxnSpPr>
        <p:spPr>
          <a:xfrm>
            <a:off x="3302622" y="1219198"/>
            <a:ext cx="0" cy="2380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93EE92-4760-23B8-1D28-A01B226774B3}"/>
              </a:ext>
            </a:extLst>
          </p:cNvPr>
          <p:cNvCxnSpPr/>
          <p:nvPr/>
        </p:nvCxnSpPr>
        <p:spPr>
          <a:xfrm>
            <a:off x="4690220" y="1219198"/>
            <a:ext cx="0" cy="23800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0A591C9-C27A-73C7-8BF2-A9FA3BBDED5E}"/>
              </a:ext>
            </a:extLst>
          </p:cNvPr>
          <p:cNvSpPr/>
          <p:nvPr/>
        </p:nvSpPr>
        <p:spPr>
          <a:xfrm>
            <a:off x="4747098" y="1303504"/>
            <a:ext cx="1348901" cy="7068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A88BD-1AEC-7C01-7CA9-8AEE5FDD4DC0}"/>
              </a:ext>
            </a:extLst>
          </p:cNvPr>
          <p:cNvCxnSpPr>
            <a:stCxn id="25" idx="3"/>
          </p:cNvCxnSpPr>
          <p:nvPr/>
        </p:nvCxnSpPr>
        <p:spPr>
          <a:xfrm flipV="1">
            <a:off x="6095999" y="1653700"/>
            <a:ext cx="538264" cy="324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AD0D82-CCBF-15F3-3323-64DBE69BD352}"/>
              </a:ext>
            </a:extLst>
          </p:cNvPr>
          <p:cNvGrpSpPr/>
          <p:nvPr/>
        </p:nvGrpSpPr>
        <p:grpSpPr>
          <a:xfrm>
            <a:off x="4747098" y="2631330"/>
            <a:ext cx="1634247" cy="1739591"/>
            <a:chOff x="4747098" y="2097930"/>
            <a:chExt cx="1634247" cy="173959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A91FD3-F96E-C2FD-E3A1-71DBF8F1DF44}"/>
                </a:ext>
              </a:extLst>
            </p:cNvPr>
            <p:cNvSpPr/>
            <p:nvPr/>
          </p:nvSpPr>
          <p:spPr>
            <a:xfrm>
              <a:off x="4747098" y="2097930"/>
              <a:ext cx="1348901" cy="26264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500" dirty="0"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F6699DF-9FF6-F452-E1AC-F74B4C10B57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6095999" y="2229254"/>
              <a:ext cx="285346" cy="1608267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9CAD7D-9D4A-6C8A-3106-C5A3FCE5D847}"/>
              </a:ext>
            </a:extLst>
          </p:cNvPr>
          <p:cNvGrpSpPr/>
          <p:nvPr/>
        </p:nvGrpSpPr>
        <p:grpSpPr>
          <a:xfrm>
            <a:off x="439339" y="3776587"/>
            <a:ext cx="5496038" cy="2544224"/>
            <a:chOff x="439339" y="3776587"/>
            <a:chExt cx="5496038" cy="254422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F566EB-90D8-1A16-AF62-C23B769AA1DD}"/>
                </a:ext>
              </a:extLst>
            </p:cNvPr>
            <p:cNvSpPr txBox="1"/>
            <p:nvPr/>
          </p:nvSpPr>
          <p:spPr>
            <a:xfrm>
              <a:off x="2429159" y="3776587"/>
              <a:ext cx="1214121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2">
                      <a:lumMod val="10000"/>
                    </a:schemeClr>
                  </a:solidFill>
                </a:rPr>
                <a:t>Output table</a:t>
              </a:r>
            </a:p>
          </p:txBody>
        </p:sp>
        <p:pic>
          <p:nvPicPr>
            <p:cNvPr id="13" name="Picture 12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C5D31CD3-E43F-511A-BAB7-A3A6BFF9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339" y="4118164"/>
              <a:ext cx="1512908" cy="2202647"/>
            </a:xfrm>
            <a:prstGeom prst="rect">
              <a:avLst/>
            </a:prstGeom>
          </p:spPr>
        </p:pic>
        <p:pic>
          <p:nvPicPr>
            <p:cNvPr id="14" name="Picture 1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D31B516-E242-ADF1-B474-7F34F730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107" y="4118164"/>
              <a:ext cx="1765958" cy="2202647"/>
            </a:xfrm>
            <a:prstGeom prst="rect">
              <a:avLst/>
            </a:prstGeom>
          </p:spPr>
        </p:pic>
        <p:pic>
          <p:nvPicPr>
            <p:cNvPr id="15" name="Picture 1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4A6F26B9-8593-8EDD-EC0E-23007A1D1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609" y="4118164"/>
              <a:ext cx="1596476" cy="2202647"/>
            </a:xfrm>
            <a:prstGeom prst="rect">
              <a:avLst/>
            </a:prstGeom>
          </p:spPr>
        </p:pic>
        <p:pic>
          <p:nvPicPr>
            <p:cNvPr id="16" name="Picture 15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EB1EACE3-B509-5F34-3F7B-C6132A718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417"/>
            <a:stretch>
              <a:fillRect/>
            </a:stretch>
          </p:blipFill>
          <p:spPr>
            <a:xfrm>
              <a:off x="3575092" y="4118164"/>
              <a:ext cx="1465584" cy="2202647"/>
            </a:xfrm>
            <a:prstGeom prst="rect">
              <a:avLst/>
            </a:prstGeom>
          </p:spPr>
        </p:pic>
        <p:pic>
          <p:nvPicPr>
            <p:cNvPr id="17" name="Picture 16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C5A6174A-8F36-88FF-6F12-5A3B9FAF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983"/>
            <a:stretch>
              <a:fillRect/>
            </a:stretch>
          </p:blipFill>
          <p:spPr>
            <a:xfrm>
              <a:off x="4881314" y="4118164"/>
              <a:ext cx="1054063" cy="220264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79797D8-4E12-8525-64F8-C12A810B7F74}"/>
              </a:ext>
            </a:extLst>
          </p:cNvPr>
          <p:cNvSpPr txBox="1"/>
          <p:nvPr/>
        </p:nvSpPr>
        <p:spPr>
          <a:xfrm>
            <a:off x="6223678" y="4237571"/>
            <a:ext cx="4362449" cy="2050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Output cost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The output contains formatted tables and HTML.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u="sng" dirty="0"/>
              <a:t>Estimated token count</a:t>
            </a:r>
            <a:r>
              <a:rPr lang="en-US" sz="1400" dirty="0"/>
              <a:t>: </a:t>
            </a:r>
            <a:r>
              <a:rPr lang="en-US" sz="1400" b="1" dirty="0"/>
              <a:t>~1100</a:t>
            </a:r>
            <a:r>
              <a:rPr lang="en-US" sz="1400" dirty="0"/>
              <a:t> tokens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u="sng" dirty="0"/>
              <a:t>Output price</a:t>
            </a:r>
            <a:r>
              <a:rPr lang="en-US" sz="1400" dirty="0"/>
              <a:t>: $6.00 per 1 million tokens.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u="sng" dirty="0"/>
              <a:t>Calculation</a:t>
            </a:r>
            <a:r>
              <a:rPr lang="en-US" sz="1400" dirty="0"/>
              <a:t>: $(1100 / 1,000,000) * $6.00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u="sng" dirty="0"/>
              <a:t>Output cost</a:t>
            </a:r>
            <a:r>
              <a:rPr lang="en-US" sz="1400" dirty="0"/>
              <a:t>: </a:t>
            </a:r>
            <a:r>
              <a:rPr lang="en-US" sz="1400" b="1" dirty="0"/>
              <a:t>$0.0066</a:t>
            </a:r>
          </a:p>
        </p:txBody>
      </p:sp>
    </p:spTree>
    <p:extLst>
      <p:ext uri="{BB962C8B-B14F-4D97-AF65-F5344CB8AC3E}">
        <p14:creationId xmlns:p14="http://schemas.microsoft.com/office/powerpoint/2010/main" val="227577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728BC-F4DD-D616-AD32-21A39ADAD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9F1050D-7CC0-8798-7077-AE9427897AA6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05B63-7B6A-6743-1EA3-4FA27D25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8030959" cy="546099"/>
          </a:xfrm>
        </p:spPr>
        <p:txBody>
          <a:bodyPr/>
          <a:lstStyle/>
          <a:p>
            <a:r>
              <a:rPr lang="en-US" dirty="0"/>
              <a:t>Phase 4:     Inference cost of Gemini 3 Pro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0D410-54FF-8CC5-92C1-22C5CD0897D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B8474-099D-F314-81B0-C25FA619D1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5F6C3-94FE-6D91-E676-DBDA871E3F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7F930D7-BB7C-E5D5-639F-5715A5F6A90D}"/>
              </a:ext>
            </a:extLst>
          </p:cNvPr>
          <p:cNvSpPr txBox="1">
            <a:spLocks/>
          </p:cNvSpPr>
          <p:nvPr/>
        </p:nvSpPr>
        <p:spPr>
          <a:xfrm>
            <a:off x="819944" y="4057541"/>
            <a:ext cx="11372056" cy="2009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17488" indent="-217488" algn="l" defTabSz="914400" rtl="0" eaLnBrk="1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22701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Labelling approach: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Option 1</a:t>
            </a:r>
            <a:r>
              <a:rPr lang="en-US" dirty="0"/>
              <a:t>: Manual labelling </a:t>
            </a:r>
            <a:r>
              <a:rPr lang="en-US" dirty="0">
                <a:sym typeface="Wingdings" panose="05000000000000000000" pitchFamily="2" charset="2"/>
              </a:rPr>
              <a:t> Outsourcing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Option 2</a:t>
            </a:r>
            <a:r>
              <a:rPr lang="en-US" dirty="0"/>
              <a:t>: 1. Automated pre-labeling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Pre-label data using Gemini 3 Pro for image description and HTML table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     2. Human verification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Validate and correct by internal labelers </a:t>
            </a:r>
            <a:r>
              <a:rPr lang="en-US" dirty="0">
                <a:sym typeface="Wingdings" panose="05000000000000000000" pitchFamily="2" charset="2"/>
              </a:rPr>
              <a:t>or outsourcing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                                             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3BC38-0B9C-D5DC-EF57-F371403A5E8A}"/>
              </a:ext>
            </a:extLst>
          </p:cNvPr>
          <p:cNvSpPr/>
          <p:nvPr/>
        </p:nvSpPr>
        <p:spPr>
          <a:xfrm>
            <a:off x="9784080" y="4805185"/>
            <a:ext cx="1133856" cy="320339"/>
          </a:xfrm>
          <a:prstGeom prst="rect">
            <a:avLst/>
          </a:prstGeom>
          <a:noFill/>
          <a:ln w="19050">
            <a:solidFill>
              <a:schemeClr val="accent5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C42BE-F8C6-4950-3D1B-C504C7E50ABB}"/>
              </a:ext>
            </a:extLst>
          </p:cNvPr>
          <p:cNvSpPr txBox="1"/>
          <p:nvPr/>
        </p:nvSpPr>
        <p:spPr>
          <a:xfrm>
            <a:off x="9676130" y="4220410"/>
            <a:ext cx="2049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2500 images*</a:t>
            </a:r>
            <a:r>
              <a:rPr lang="th-TH" sz="16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฿</a:t>
            </a:r>
            <a:r>
              <a:rPr lang="en-US" sz="16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0.25</a:t>
            </a:r>
          </a:p>
          <a:p>
            <a:r>
              <a:rPr lang="en-US" sz="16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= </a:t>
            </a:r>
            <a:r>
              <a:rPr lang="th-TH" sz="16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฿</a:t>
            </a:r>
            <a:r>
              <a:rPr lang="en-US" sz="16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625</a:t>
            </a:r>
            <a:endParaRPr lang="th-TH" sz="1600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3328F4-58EC-6D2B-F5FC-3406A7EBC0F5}"/>
              </a:ext>
            </a:extLst>
          </p:cNvPr>
          <p:cNvSpPr/>
          <p:nvPr/>
        </p:nvSpPr>
        <p:spPr>
          <a:xfrm>
            <a:off x="7697626" y="4805184"/>
            <a:ext cx="1674973" cy="32033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1CC44-B36D-55B1-AA28-E82E38C732BC}"/>
              </a:ext>
            </a:extLst>
          </p:cNvPr>
          <p:cNvSpPr txBox="1"/>
          <p:nvPr/>
        </p:nvSpPr>
        <p:spPr>
          <a:xfrm>
            <a:off x="7580327" y="4224042"/>
            <a:ext cx="2049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5000 images*</a:t>
            </a:r>
            <a:r>
              <a:rPr lang="th-TH" sz="1600" dirty="0">
                <a:solidFill>
                  <a:schemeClr val="accent1">
                    <a:lumMod val="75000"/>
                  </a:schemeClr>
                </a:solidFill>
              </a:rPr>
              <a:t>฿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0.46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= </a:t>
            </a:r>
            <a:r>
              <a:rPr lang="th-TH" sz="1600" dirty="0">
                <a:solidFill>
                  <a:schemeClr val="accent1">
                    <a:lumMod val="75000"/>
                  </a:schemeClr>
                </a:solidFill>
              </a:rPr>
              <a:t>฿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2300</a:t>
            </a:r>
            <a:endParaRPr lang="th-TH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4A3BA-FEA0-5CA1-253B-130EC0FF0FB7}"/>
              </a:ext>
            </a:extLst>
          </p:cNvPr>
          <p:cNvSpPr txBox="1"/>
          <p:nvPr/>
        </p:nvSpPr>
        <p:spPr>
          <a:xfrm>
            <a:off x="2142335" y="1267234"/>
            <a:ext cx="3007515" cy="1727396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Total cost for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image description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Input image:  $0.00112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Prompt:           $0.001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Output:            $0.0127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Total cost:      </a:t>
            </a:r>
            <a:r>
              <a:rPr lang="en-US" sz="1400" b="1" dirty="0"/>
              <a:t>$0.0148 = </a:t>
            </a:r>
            <a:r>
              <a:rPr lang="th-TH" sz="1400" b="1" dirty="0"/>
              <a:t>฿</a:t>
            </a:r>
            <a:r>
              <a:rPr lang="en-US" sz="1400" b="1" dirty="0"/>
              <a:t>0.46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F25BB-01F0-D17A-F950-D36FFCF9737A}"/>
              </a:ext>
            </a:extLst>
          </p:cNvPr>
          <p:cNvSpPr txBox="1"/>
          <p:nvPr/>
        </p:nvSpPr>
        <p:spPr>
          <a:xfrm>
            <a:off x="7122812" y="1267234"/>
            <a:ext cx="3007515" cy="1727396"/>
          </a:xfrm>
          <a:prstGeom prst="rect">
            <a:avLst/>
          </a:prstGeom>
          <a:noFill/>
          <a:ln w="19050">
            <a:solidFill>
              <a:schemeClr val="accent5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Total cost for </a:t>
            </a:r>
            <a:r>
              <a:rPr lang="en-US" sz="1600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HTML table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Input image:  $0.00112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Prompt:           $0.0002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Output:            $0.0066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400" dirty="0"/>
              <a:t>Total cost:      </a:t>
            </a:r>
            <a:r>
              <a:rPr lang="en-US" sz="1400" b="1" dirty="0"/>
              <a:t>$0.00792 = </a:t>
            </a:r>
            <a:r>
              <a:rPr lang="th-TH" sz="1400" b="1" dirty="0"/>
              <a:t>฿</a:t>
            </a:r>
            <a:r>
              <a:rPr lang="en-US" sz="1400" b="1" dirty="0"/>
              <a:t>0.25</a:t>
            </a:r>
          </a:p>
        </p:txBody>
      </p:sp>
    </p:spTree>
    <p:extLst>
      <p:ext uri="{BB962C8B-B14F-4D97-AF65-F5344CB8AC3E}">
        <p14:creationId xmlns:p14="http://schemas.microsoft.com/office/powerpoint/2010/main" val="183759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/>
      <p:bldP spid="3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75C3-6C7B-D3C2-8716-4577E603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34892E6F-5E0C-E04A-FC2B-9A44F02D0905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0C328-FD96-714A-E44A-8C1431C1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4:     Outsourcing for data labelling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17E18-0708-8DA1-190F-88FA7A13EEF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178D4-E5D3-27AA-007C-A96F5823F05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0FD65-ACC1-FBB4-96AB-56176F5DB4B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733F97D-D908-4BA1-215C-0747549F0DEB}"/>
              </a:ext>
            </a:extLst>
          </p:cNvPr>
          <p:cNvSpPr txBox="1">
            <a:spLocks/>
          </p:cNvSpPr>
          <p:nvPr/>
        </p:nvSpPr>
        <p:spPr>
          <a:xfrm>
            <a:off x="887413" y="1333500"/>
            <a:ext cx="10969625" cy="42100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17488" indent="-217488" algn="l" defTabSz="914400" rtl="0" eaLnBrk="1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22701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Thai AI Data Services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ZTRUS (</a:t>
            </a:r>
            <a:r>
              <a:rPr lang="en-US" sz="1600" dirty="0" err="1"/>
              <a:t>Accomate</a:t>
            </a:r>
            <a:r>
              <a:rPr lang="en-US" sz="1600" dirty="0"/>
              <a:t> Co., Ltd.)    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ym typeface="Wingdings" panose="05000000000000000000" pitchFamily="2" charset="2"/>
                <a:hlinkClick r:id="rId2"/>
              </a:rPr>
              <a:t>www.ztrus.com</a:t>
            </a:r>
            <a:r>
              <a:rPr lang="en-US" sz="1600" dirty="0">
                <a:sym typeface="Wingdings" panose="05000000000000000000" pitchFamily="2" charset="2"/>
              </a:rPr>
              <a:t>, contact@ztrus.com</a:t>
            </a:r>
            <a:endParaRPr lang="en-US" sz="1600" dirty="0"/>
          </a:p>
          <a:p>
            <a:pPr lvl="2">
              <a:lnSpc>
                <a:spcPct val="100000"/>
              </a:lnSpc>
            </a:pPr>
            <a:r>
              <a:rPr lang="en-US" sz="1600" dirty="0"/>
              <a:t>AI GEN (AI GEN Co., Ltd.)          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ym typeface="Wingdings" panose="05000000000000000000" pitchFamily="2" charset="2"/>
                <a:hlinkClick r:id="rId3"/>
              </a:rPr>
              <a:t>www.aigencorp.com</a:t>
            </a:r>
            <a:r>
              <a:rPr lang="en-US" sz="1600" dirty="0">
                <a:sym typeface="Wingdings" panose="05000000000000000000" pitchFamily="2" charset="2"/>
              </a:rPr>
              <a:t>, contact@aigencorp.com</a:t>
            </a:r>
            <a:endParaRPr lang="en-US" sz="1600" dirty="0"/>
          </a:p>
          <a:p>
            <a:pPr lvl="2">
              <a:lnSpc>
                <a:spcPct val="100000"/>
              </a:lnSpc>
            </a:pPr>
            <a:r>
              <a:rPr lang="en-US" sz="1600" dirty="0"/>
              <a:t>Wang Data Market (by Wang)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ym typeface="Wingdings" panose="05000000000000000000" pitchFamily="2" charset="2"/>
                <a:hlinkClick r:id="rId4"/>
              </a:rPr>
              <a:t>www.wang.in.th</a:t>
            </a:r>
            <a:r>
              <a:rPr lang="en-US" sz="1600" dirty="0">
                <a:sym typeface="Wingdings" panose="05000000000000000000" pitchFamily="2" charset="2"/>
              </a:rPr>
              <a:t> (a</a:t>
            </a:r>
            <a:r>
              <a:rPr lang="en-US" sz="1600" dirty="0"/>
              <a:t> Thai platform specifically for crowdsourcing data labeling)</a:t>
            </a:r>
          </a:p>
          <a:p>
            <a:pPr marL="460375" lvl="2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2.    Global Providers with Thai Support</a:t>
            </a:r>
          </a:p>
          <a:p>
            <a:pPr lvl="2">
              <a:lnSpc>
                <a:spcPct val="100000"/>
              </a:lnSpc>
            </a:pPr>
            <a:r>
              <a:rPr lang="en-US" sz="1600" dirty="0" err="1"/>
              <a:t>Kotwel</a:t>
            </a:r>
            <a:r>
              <a:rPr lang="en-US" sz="1600" dirty="0"/>
              <a:t>                             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ym typeface="Wingdings" panose="05000000000000000000" pitchFamily="2" charset="2"/>
                <a:hlinkClick r:id="rId5"/>
              </a:rPr>
              <a:t>www.kotwel.com</a:t>
            </a:r>
            <a:r>
              <a:rPr lang="en-US" sz="1600" dirty="0">
                <a:sym typeface="Wingdings" panose="05000000000000000000" pitchFamily="2" charset="2"/>
              </a:rPr>
              <a:t>, contact@kotwel.com</a:t>
            </a:r>
            <a:r>
              <a:rPr lang="en-US" sz="1600" dirty="0"/>
              <a:t>        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Lionbridge (Thailand)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ym typeface="Wingdings" panose="05000000000000000000" pitchFamily="2" charset="2"/>
                <a:hlinkClick r:id="rId6"/>
              </a:rPr>
              <a:t>www.lionbridge.com</a:t>
            </a:r>
            <a:r>
              <a:rPr lang="en-US" sz="1600" dirty="0">
                <a:sym typeface="Wingdings" panose="05000000000000000000" pitchFamily="2" charset="2"/>
              </a:rPr>
              <a:t>, </a:t>
            </a:r>
            <a:endParaRPr lang="en-US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92125-6ED0-9C6F-0F5E-C7A6F728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D0EC4-5D41-5CB8-9AB5-032592FD2088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13C0A-20E1-A845-33FD-547AAB74E06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7489E-442D-81BA-D1ED-B697E2F2641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36BE6-C9CE-36E9-7726-F0B24F598A05}"/>
              </a:ext>
            </a:extLst>
          </p:cNvPr>
          <p:cNvSpPr txBox="1"/>
          <p:nvPr/>
        </p:nvSpPr>
        <p:spPr>
          <a:xfrm>
            <a:off x="3957988" y="3013501"/>
            <a:ext cx="42760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Back-up Slides</a:t>
            </a:r>
            <a:endParaRPr lang="th-TH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542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2CB0B-2FB2-FF7D-594D-AF09FE334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D69-7D1F-509C-761C-A3652DD4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DeepSeek-OCR?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5CB9F-381D-AAFC-3BCC-A73FE39D3FF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97D35-D915-0C49-D0FA-CF4E06FA4A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BDA4B-E49F-2264-61A2-36D41BE0B6C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9706DCA-A579-7665-89A4-47FEDF49F91B}"/>
              </a:ext>
            </a:extLst>
          </p:cNvPr>
          <p:cNvSpPr txBox="1">
            <a:spLocks/>
          </p:cNvSpPr>
          <p:nvPr/>
        </p:nvSpPr>
        <p:spPr>
          <a:xfrm>
            <a:off x="665163" y="1016000"/>
            <a:ext cx="10969625" cy="50609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17488" indent="-217488" algn="l" defTabSz="914400" rtl="0" eaLnBrk="1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22701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Capabilities</a:t>
            </a:r>
            <a:r>
              <a:rPr lang="en-US" dirty="0"/>
              <a:t>: Not just reads text, DeepSeek understands layouts, allowing to extract complex financial tables, visualize trends from charts, and pinpoint data sources with bounding boxes.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Memory save &amp; fast inference:</a:t>
            </a:r>
            <a:r>
              <a:rPr lang="en-US" dirty="0"/>
              <a:t> DeepSeek-OCR uses a unique architecture that compresses visual information (images) into few tokens (up to 10x compression).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Open-weight model: </a:t>
            </a:r>
            <a:r>
              <a:rPr lang="en-US" dirty="0"/>
              <a:t>DeepSeek-OCR can be deployed on-premise or in a private cloud (VLLM).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Unified workflow: </a:t>
            </a:r>
            <a:r>
              <a:rPr lang="en-US" dirty="0"/>
              <a:t>One Model, Many Tasks. DeepSeek can handle OCR, chart analysis, and object detection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Multilingual Support: </a:t>
            </a:r>
            <a:r>
              <a:rPr lang="en-US" dirty="0"/>
              <a:t>DeepSeek has strong performance in multilingual contexts (including Asian languages)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Data privacy: </a:t>
            </a:r>
            <a:r>
              <a:rPr lang="en-US" dirty="0"/>
              <a:t>As an on-premise model, this ensures sensitive business data (financial reports, PII) never leaves the secure infrastructure, satisfying compliance requirements.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253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F025C-F8D9-7434-31B9-3E3DA256D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0873-6146-5B1E-B0CF-D8D1ED2A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mode in DeepSeek-OCR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7895E-6830-DEC8-D7B8-2E9BAEBA11F0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6B32F-13E1-1488-B09C-96AEEDAA629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58CF5-2D33-E0C5-CC95-4E2C0CFF0A3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26</a:t>
            </a:fld>
            <a:endParaRPr lang="en-US" dirty="0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4F156B33-794E-3231-5B1C-06113DCAB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02" y="1252755"/>
            <a:ext cx="4916785" cy="3967675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50E1CD-B404-28C3-CEE7-703F4653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3" y="1252755"/>
            <a:ext cx="6015399" cy="39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A7738-F9F5-F4C2-A674-EB5EB1AC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066D8065-6F11-6524-E725-5FDAEE8E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7" y="719542"/>
            <a:ext cx="2841951" cy="401893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40B24-4A7B-0026-A891-A152EBD6E140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AB5A3-95F5-20FB-5C1F-53C89F4623D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559B8-10E0-719A-3A3E-C8E9E54C9A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02AF-8EBC-F0B2-FF5A-33FFC96D106D}"/>
              </a:ext>
            </a:extLst>
          </p:cNvPr>
          <p:cNvSpPr txBox="1"/>
          <p:nvPr/>
        </p:nvSpPr>
        <p:spPr>
          <a:xfrm>
            <a:off x="4286620" y="583781"/>
            <a:ext cx="155183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25000"/>
                  </a:schemeClr>
                </a:solidFill>
              </a:rPr>
              <a:t>Base mode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AEA08-7B9B-0F87-5881-47F0DE9AD505}"/>
              </a:ext>
            </a:extLst>
          </p:cNvPr>
          <p:cNvSpPr txBox="1"/>
          <p:nvPr/>
        </p:nvSpPr>
        <p:spPr>
          <a:xfrm>
            <a:off x="8789061" y="570861"/>
            <a:ext cx="1989407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25000"/>
                  </a:schemeClr>
                </a:solidFill>
              </a:rPr>
              <a:t>Gundam mode</a:t>
            </a:r>
          </a:p>
        </p:txBody>
      </p:sp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60F4EF5-1FF1-F29A-5B57-DC795F28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616" y="1011226"/>
            <a:ext cx="8878453" cy="53976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B3CF7D-37D2-2FF7-D66A-96008DB9D6E7}"/>
              </a:ext>
            </a:extLst>
          </p:cNvPr>
          <p:cNvSpPr/>
          <p:nvPr/>
        </p:nvSpPr>
        <p:spPr>
          <a:xfrm>
            <a:off x="3082355" y="1187388"/>
            <a:ext cx="3620900" cy="14643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BA68B-F458-B44C-A0FE-16A18CE73357}"/>
              </a:ext>
            </a:extLst>
          </p:cNvPr>
          <p:cNvSpPr/>
          <p:nvPr/>
        </p:nvSpPr>
        <p:spPr>
          <a:xfrm>
            <a:off x="7667329" y="1230588"/>
            <a:ext cx="2972110" cy="2103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C873CE-C198-96B4-FBC7-A7E32F73FAE2}"/>
              </a:ext>
            </a:extLst>
          </p:cNvPr>
          <p:cNvSpPr/>
          <p:nvPr/>
        </p:nvSpPr>
        <p:spPr>
          <a:xfrm>
            <a:off x="240404" y="1550829"/>
            <a:ext cx="1280258" cy="8431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FB14C9E-DCE0-B97C-D610-32A5826B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6654517" cy="546099"/>
          </a:xfrm>
        </p:spPr>
        <p:txBody>
          <a:bodyPr/>
          <a:lstStyle/>
          <a:p>
            <a:r>
              <a:rPr lang="en-US" dirty="0"/>
              <a:t>Resolution mode in DeepSeek-OCR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9003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12E56-5E00-36D6-E820-99B41694F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EAFA2CA9-22B3-D50A-7DD3-9810321185F9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51ADF-D32E-D88D-08BD-5D82770EE7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94805" y="1193800"/>
            <a:ext cx="7680995" cy="47498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u="sng" dirty="0"/>
              <a:t>Role</a:t>
            </a:r>
            <a:r>
              <a:rPr lang="en-US" sz="1200" dirty="0"/>
              <a:t>: You are a professional data annotator and senior economic analyst.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u="sng" dirty="0"/>
              <a:t>Task</a:t>
            </a:r>
            <a:r>
              <a:rPr lang="en-US" sz="1200" dirty="0"/>
              <a:t>: Analyze the provided image and generate a structured description. The image may contain economic charts, graphs, or data tables.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u="sng" dirty="0"/>
              <a:t>Instructions</a:t>
            </a:r>
            <a:r>
              <a:rPr lang="en-US" sz="12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1. **Strict Formatting**: You must follow the "Output Template" below exactly. Do not deviate from the structure.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2. **Multi-Chart Handling**: If the image contains multiple graphs (e.g., quadrants or a dashboard layout), categorize them logically into "Top Section," "Middle Section," or "Bottom Section." Repeat the detailed analysis block (from "Graph title" to "Source Note") for *each* individual graph found within that section.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3. **Language Processing**: The image may contain Thai text. You must translate any Thai labels, titles, or notes into English for this description. Ensure economic terms are translated accurately (e.g., "</a:t>
            </a:r>
            <a:r>
              <a:rPr lang="th-TH" sz="1200" dirty="0"/>
              <a:t>ดุลบัญชีเดินสะพัด" -&gt; "</a:t>
            </a:r>
            <a:r>
              <a:rPr lang="en-US" sz="1200" dirty="0"/>
              <a:t>Current Account Balance").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4. **Data Precision**: When extracting "Remarkable points" and "Data Points," use the exact numbers visible. If values are estimated from the axis, state them clearly.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**Output Template:**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19B9F-404D-F604-172F-245DF53AD1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61629-B259-133E-5599-B399F05C294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Confidential / internal tag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6A060-12DD-1A81-D126-CFECAE651E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B8C50A-00E5-D682-25EC-672436417144}"/>
              </a:ext>
            </a:extLst>
          </p:cNvPr>
          <p:cNvSpPr txBox="1">
            <a:spLocks/>
          </p:cNvSpPr>
          <p:nvPr/>
        </p:nvSpPr>
        <p:spPr>
          <a:xfrm>
            <a:off x="341313" y="341313"/>
            <a:ext cx="8281987" cy="5460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Phase 4:     Prompt template for chart, plot, and trend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62230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B16F5-E5B5-BF8B-D9E3-94C847220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6020053-A8B6-9536-47A8-27A6AC74568F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73098-23E7-4A27-3E35-7B32B286CE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94805" y="830262"/>
            <a:ext cx="8614913" cy="572526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Introduction: </a:t>
            </a:r>
            <a:r>
              <a:rPr lang="en-US" sz="1200" dirty="0"/>
              <a:t>[Explain the overall image and its main title]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###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b="1" dirty="0">
                <a:solidFill>
                  <a:srgbClr val="0000FF"/>
                </a:solidFill>
              </a:rPr>
              <a:t>Top / Middle / Bottom section: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####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[Graph title]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Graph description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Chart type: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[e.g., line, bar, combination line &amp; bar, donut, pie, scatter, waterfall, bubble, area]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Visual structure: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[Describe how the data is organized, e.g., Bars represent GDP while the line represents inflation]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Relationship: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[e.g., linear, curvilinear, exponential, logarithmic, cyclic, sigmoidal, parabola, no apparent correlation]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Remarkable point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Extrema: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[Identify the highest value and lowest value with their specific dates/categories]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Latest Status: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[Explicitly state the value of the *most recent* data point shown]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Trend Dynamics: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[e.g., "upward trend with high volatility," "sharp V-shaped recovery," "plateauing after a surge"]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Data points on graph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X-axis: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[Identify the domain, e.g., time-series (start year to end year), categorical (list the main categories)]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    **</a:t>
            </a:r>
            <a:r>
              <a:rPr lang="en-US" sz="1200" dirty="0">
                <a:solidFill>
                  <a:srgbClr val="0000FF"/>
                </a:solidFill>
              </a:rPr>
              <a:t>Y-axis:</a:t>
            </a: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/>
              <a:t>[Identify the range and units, e.g., Left axis…, Right axis…]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Legend box</a:t>
            </a:r>
            <a:r>
              <a:rPr lang="en-US" sz="1200" dirty="0">
                <a:solidFill>
                  <a:srgbClr val="FF0000"/>
                </a:solidFill>
              </a:rPr>
              <a:t>** </a:t>
            </a:r>
            <a:r>
              <a:rPr lang="en-US" sz="1200" dirty="0"/>
              <a:t>[Distinguish between the different categories]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**</a:t>
            </a:r>
            <a:r>
              <a:rPr lang="en-US" sz="1200" b="1" u="sng" dirty="0">
                <a:solidFill>
                  <a:srgbClr val="0000FF"/>
                </a:solidFill>
              </a:rPr>
              <a:t>Source note below graph</a:t>
            </a:r>
            <a:r>
              <a:rPr lang="en-US" sz="1200" dirty="0">
                <a:solidFill>
                  <a:srgbClr val="FF0000"/>
                </a:solidFill>
              </a:rPr>
              <a:t>** </a:t>
            </a:r>
            <a:r>
              <a:rPr lang="en-US" sz="1200" dirty="0"/>
              <a:t>[If applicable]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</a:rPr>
              <a:t>Summary: </a:t>
            </a:r>
            <a:r>
              <a:rPr lang="en-US" sz="1200" dirty="0"/>
              <a:t>[Provide summary of the main insight derived from this entire image]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DDB8B-62B0-64AC-C0C1-7B582C8D402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D4F47-1360-9493-FE2A-60434150012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Confidential / internal tag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88791-CC55-0FDF-5A48-4595C0A8C28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C4ABB2-9A73-D62C-C4D3-3C7AB1532B86}"/>
              </a:ext>
            </a:extLst>
          </p:cNvPr>
          <p:cNvSpPr txBox="1">
            <a:spLocks/>
          </p:cNvSpPr>
          <p:nvPr/>
        </p:nvSpPr>
        <p:spPr>
          <a:xfrm>
            <a:off x="341313" y="341313"/>
            <a:ext cx="8281987" cy="5460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Phase 4:     Prompt template for chart, plot, and trend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3124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238FC-5D88-3CDE-B146-4F9F34F0C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FAC9895F-445E-8016-1572-340D5D538F7F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992E4-79CC-3BFA-8DA3-45E40D3C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2" y="341313"/>
            <a:ext cx="9221788" cy="546099"/>
          </a:xfrm>
        </p:spPr>
        <p:txBody>
          <a:bodyPr/>
          <a:lstStyle/>
          <a:p>
            <a:r>
              <a:rPr lang="en-US" dirty="0"/>
              <a:t>Phase 1:     Qwen2.5-VL-Instruct for text and table extraction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9E63A-5AD8-1D7E-3253-02B0A3FAB3F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76528-A772-091F-48D1-BD9052EA8F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D7504-9C97-EA5D-64C8-6117ED06D6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2519D-AADC-22F1-58DD-E75D84ACD0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6" y="1012825"/>
            <a:ext cx="10453404" cy="8737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Use case</a:t>
            </a:r>
            <a:r>
              <a:rPr lang="en-US" dirty="0"/>
              <a:t>: Documents in English and Thai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Goal</a:t>
            </a:r>
            <a:r>
              <a:rPr lang="en-US" dirty="0"/>
              <a:t>: To extract text and table from document to markdown file</a:t>
            </a:r>
          </a:p>
        </p:txBody>
      </p:sp>
      <p:pic>
        <p:nvPicPr>
          <p:cNvPr id="4" name="Picture 3" descr="A close-up of a document&#10;&#10;AI-generated content may be incorrect.">
            <a:extLst>
              <a:ext uri="{FF2B5EF4-FFF2-40B4-BE49-F238E27FC236}">
                <a16:creationId xmlns:a16="http://schemas.microsoft.com/office/drawing/2014/main" id="{5DD3836E-3576-5D1C-69B7-B45A6CB17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80" y="2294004"/>
            <a:ext cx="2740541" cy="3875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FA8F0-7325-8CA6-11DC-2A9A256AE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190" y="2293034"/>
            <a:ext cx="2736715" cy="3870119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0FC548-04B2-49AB-97D7-9428963FF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1" y="2295877"/>
            <a:ext cx="2906437" cy="3876323"/>
          </a:xfrm>
          <a:prstGeom prst="rect">
            <a:avLst/>
          </a:prstGeom>
        </p:spPr>
      </p:pic>
      <p:pic>
        <p:nvPicPr>
          <p:cNvPr id="13" name="Picture 12" descr="A screenshot of a document&#10;&#10;AI-generated content may be incorrect.">
            <a:extLst>
              <a:ext uri="{FF2B5EF4-FFF2-40B4-BE49-F238E27FC236}">
                <a16:creationId xmlns:a16="http://schemas.microsoft.com/office/drawing/2014/main" id="{3103B2ED-D9BD-661E-AC62-B96D5187A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99" y="2295644"/>
            <a:ext cx="2906437" cy="38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55250-D3C8-601A-9871-AEE4D3753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72A9813-9863-458A-353F-12058FADF700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EBF5E-8CAC-A7FE-0073-8AA1BD6D82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94805" y="1289050"/>
            <a:ext cx="7280945" cy="29781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Convert the following document to markdown.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Return only the markdown with no explanation text. Do not include delimiters like ```markdown or ```html.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b="1" u="sng" dirty="0"/>
              <a:t>Rules</a:t>
            </a:r>
            <a:r>
              <a:rPr lang="en-US" sz="12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- You must include all information on the page. Do not exclude headers, footers, or subtext.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- Return tables in an HTML format.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- Charts &amp; infographics must be interpreted to a markdown format. Prefer table format when applicable.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- Prefer using ☐ and ☑ for check boxes.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31EFE-B9B6-8B23-8A29-B2CE7C85EE2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8D446-23A1-7BB0-9C93-E3A74E2D067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 dirty="0"/>
              <a:t>Confidential / internal tag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771A6-63A3-8B00-866F-3AF49E5A1EA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256674-9272-83D8-7541-EC7081A1ECE9}"/>
              </a:ext>
            </a:extLst>
          </p:cNvPr>
          <p:cNvSpPr txBox="1">
            <a:spLocks/>
          </p:cNvSpPr>
          <p:nvPr/>
        </p:nvSpPr>
        <p:spPr>
          <a:xfrm>
            <a:off x="341313" y="341313"/>
            <a:ext cx="8281987" cy="5460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40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Phase 4:     Prompt template for HTML table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4460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DB86-80AA-2A2A-43D9-856759BD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82AE050-1E06-4A6B-BFD4-84C6096E26B9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7A6B5-AE09-E411-F9A5-50D3516B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2" y="341313"/>
            <a:ext cx="8859837" cy="546099"/>
          </a:xfrm>
        </p:spPr>
        <p:txBody>
          <a:bodyPr/>
          <a:lstStyle/>
          <a:p>
            <a:r>
              <a:rPr lang="en-US" dirty="0"/>
              <a:t>Phase 1:     Qwen2.5-VL-Instruct for text and table extraction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DF0FD-3CA0-4735-5700-9E63708AAC7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93199-C546-184D-34D6-5F5B24012C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8B33D-270B-1A9E-4120-1E9E8700B00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146569-33FD-4DA1-0A0F-7FF5616E8A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5" y="1012825"/>
            <a:ext cx="10157927" cy="8737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Success</a:t>
            </a:r>
            <a:r>
              <a:rPr lang="en-US" dirty="0"/>
              <a:t>: General text extraction, merged table, and low-complexity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Limitation</a:t>
            </a:r>
            <a:r>
              <a:rPr lang="en-US" dirty="0"/>
              <a:t>: Distorted document, complex table, and Thai language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6795D-7255-F09B-0251-B724A2F24D52}"/>
              </a:ext>
            </a:extLst>
          </p:cNvPr>
          <p:cNvSpPr txBox="1"/>
          <p:nvPr/>
        </p:nvSpPr>
        <p:spPr>
          <a:xfrm>
            <a:off x="7802490" y="2903743"/>
            <a:ext cx="26416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25000"/>
                  </a:schemeClr>
                </a:solidFill>
              </a:rPr>
              <a:t>Qwen2.5-VL-Instruct result</a:t>
            </a:r>
          </a:p>
        </p:txBody>
      </p:sp>
      <p:pic>
        <p:nvPicPr>
          <p:cNvPr id="1026" name="Picture 2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2CEFBFE2-AFC7-C008-E329-B4819101D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7" y="2548998"/>
            <a:ext cx="4818092" cy="309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 screenshot of a phone number&#10;&#10;AI-generated content may be incorrect.">
            <a:extLst>
              <a:ext uri="{FF2B5EF4-FFF2-40B4-BE49-F238E27FC236}">
                <a16:creationId xmlns:a16="http://schemas.microsoft.com/office/drawing/2014/main" id="{DE1E76DC-BEF5-DD9B-AC00-C3066A150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180" y="3354085"/>
            <a:ext cx="5554680" cy="229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E1428D-7C99-9CE3-D850-59712C83478C}"/>
              </a:ext>
            </a:extLst>
          </p:cNvPr>
          <p:cNvCxnSpPr>
            <a:cxnSpLocks/>
          </p:cNvCxnSpPr>
          <p:nvPr/>
        </p:nvCxnSpPr>
        <p:spPr>
          <a:xfrm>
            <a:off x="5492887" y="4608749"/>
            <a:ext cx="4993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50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506E-14FD-4302-83F8-9F6FC1A9D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A02ABFCE-5185-FDF7-5A8A-971EB748962C}"/>
              </a:ext>
            </a:extLst>
          </p:cNvPr>
          <p:cNvSpPr/>
          <p:nvPr/>
        </p:nvSpPr>
        <p:spPr>
          <a:xfrm>
            <a:off x="0" y="233290"/>
            <a:ext cx="3690026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909CE-4BB7-9F2F-1626-21592605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DeepSeek-OCR?</a:t>
            </a:r>
            <a:endParaRPr lang="th-T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7038D-D749-BDA9-552D-558C94B35B8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89696-EFF9-6062-2ACB-1B8209EBF9B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5025F-1F0A-1710-CC77-CF3BE5092EC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E49378C-B78E-43ED-D7F1-52B5E1429EE6}"/>
              </a:ext>
            </a:extLst>
          </p:cNvPr>
          <p:cNvSpPr txBox="1">
            <a:spLocks/>
          </p:cNvSpPr>
          <p:nvPr/>
        </p:nvSpPr>
        <p:spPr>
          <a:xfrm>
            <a:off x="671648" y="1413748"/>
            <a:ext cx="4397376" cy="37808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17488" indent="-217488" algn="l" defTabSz="914400" rtl="0" eaLnBrk="1" latinLnBrk="0" hangingPunct="1"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5775" indent="-22701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Unified workflow: </a:t>
            </a:r>
            <a:br>
              <a:rPr lang="en-US" b="1" dirty="0"/>
            </a:br>
            <a:r>
              <a:rPr lang="en-US" dirty="0"/>
              <a:t>One Model, Many Tasks. DeepSeek can handle OCR, chart analysis, and object detection (bounding box).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Memory save &amp; fast inference: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DeepSeek-OCR uses a unique architecture that compresses visual information (images) into few tokens (up to 10x compression).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41F67AD9-6E0F-B0FE-49CD-87EE2757B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24" y="782430"/>
            <a:ext cx="6342914" cy="5184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95508-BAF8-4735-3E18-DA6FB4B99CBB}"/>
              </a:ext>
            </a:extLst>
          </p:cNvPr>
          <p:cNvSpPr txBox="1"/>
          <p:nvPr/>
        </p:nvSpPr>
        <p:spPr>
          <a:xfrm>
            <a:off x="6363912" y="6000925"/>
            <a:ext cx="5010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HaoranWei</a:t>
            </a:r>
            <a:r>
              <a:rPr lang="en-US" sz="1000" dirty="0"/>
              <a:t>, </a:t>
            </a:r>
            <a:r>
              <a:rPr lang="en-US" sz="1000" dirty="0" err="1"/>
              <a:t>Yaofeng</a:t>
            </a:r>
            <a:r>
              <a:rPr lang="en-US" sz="1000" dirty="0"/>
              <a:t> Sun, </a:t>
            </a:r>
            <a:r>
              <a:rPr lang="en-US" sz="1000" dirty="0" err="1"/>
              <a:t>Yukun</a:t>
            </a:r>
            <a:r>
              <a:rPr lang="en-US" sz="1000" dirty="0"/>
              <a:t> Li, “DeepSeek-OCR: Contexts Optical Compression”, </a:t>
            </a:r>
            <a:r>
              <a:rPr lang="en-US" sz="1000" dirty="0" err="1"/>
              <a:t>arXiv</a:t>
            </a:r>
            <a:r>
              <a:rPr lang="en-US" sz="1000" dirty="0"/>
              <a:t> preprint arXiv:2510.18234, 2025.</a:t>
            </a:r>
            <a:endParaRPr lang="th-TH" sz="1000" dirty="0"/>
          </a:p>
        </p:txBody>
      </p:sp>
    </p:spTree>
    <p:extLst>
      <p:ext uri="{BB962C8B-B14F-4D97-AF65-F5344CB8AC3E}">
        <p14:creationId xmlns:p14="http://schemas.microsoft.com/office/powerpoint/2010/main" val="297179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18F1B9DD-F394-9253-8A3B-589AB4862F0B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1117F-DE4E-4315-9426-5E758DD4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8618670" cy="546099"/>
          </a:xfrm>
        </p:spPr>
        <p:txBody>
          <a:bodyPr/>
          <a:lstStyle/>
          <a:p>
            <a:r>
              <a:rPr lang="en-US" dirty="0"/>
              <a:t>Phase 2:     DeepSeek-OCR for text and table extraction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9955E-97DE-5FF8-1696-1982F999224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2770B-3768-62B4-008C-DB3C547FC8D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FEA20-26FB-34BF-B9E0-C5F47EFBAF4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F23F44-5813-D969-75C4-B2D91766E6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5" y="1012825"/>
            <a:ext cx="8938929" cy="8737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Goal</a:t>
            </a:r>
            <a:r>
              <a:rPr lang="en-US" dirty="0"/>
              <a:t>: To capture distorted document, complex table, and Thai language</a:t>
            </a:r>
          </a:p>
        </p:txBody>
      </p:sp>
      <p:pic>
        <p:nvPicPr>
          <p:cNvPr id="4" name="Picture 3" descr="A black and white document with text&#10;&#10;AI-generated content may be incorrect.">
            <a:extLst>
              <a:ext uri="{FF2B5EF4-FFF2-40B4-BE49-F238E27FC236}">
                <a16:creationId xmlns:a16="http://schemas.microsoft.com/office/drawing/2014/main" id="{F4133575-0F9F-73D0-6D30-04C270C33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13" y="1918905"/>
            <a:ext cx="2668451" cy="3773584"/>
          </a:xfrm>
          <a:prstGeom prst="rect">
            <a:avLst/>
          </a:prstGeom>
        </p:spPr>
      </p:pic>
      <p:pic>
        <p:nvPicPr>
          <p:cNvPr id="21" name="Picture 20" descr="A close-up of a newspaper&#10;&#10;AI-generated content may be incorrect.">
            <a:extLst>
              <a:ext uri="{FF2B5EF4-FFF2-40B4-BE49-F238E27FC236}">
                <a16:creationId xmlns:a16="http://schemas.microsoft.com/office/drawing/2014/main" id="{5053A903-D02E-BD69-C42F-559A85AB3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13" y="1918905"/>
            <a:ext cx="2668451" cy="3773584"/>
          </a:xfrm>
          <a:prstGeom prst="rect">
            <a:avLst/>
          </a:prstGeom>
        </p:spPr>
      </p:pic>
      <p:pic>
        <p:nvPicPr>
          <p:cNvPr id="9" name="Picture 8" descr="A document with text and numbers&#10;&#10;AI-generated content may be incorrect.">
            <a:extLst>
              <a:ext uri="{FF2B5EF4-FFF2-40B4-BE49-F238E27FC236}">
                <a16:creationId xmlns:a16="http://schemas.microsoft.com/office/drawing/2014/main" id="{1FD92852-FB3A-FDA2-0A0D-9FC5CA282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" y="1983392"/>
            <a:ext cx="2621846" cy="3709097"/>
          </a:xfrm>
          <a:prstGeom prst="rect">
            <a:avLst/>
          </a:prstGeom>
        </p:spPr>
      </p:pic>
      <p:pic>
        <p:nvPicPr>
          <p:cNvPr id="12" name="Picture 11" descr="A document with text and numbers&#10;&#10;AI-generated content may be incorrect.">
            <a:extLst>
              <a:ext uri="{FF2B5EF4-FFF2-40B4-BE49-F238E27FC236}">
                <a16:creationId xmlns:a16="http://schemas.microsoft.com/office/drawing/2014/main" id="{0D3EC411-D848-7FFA-A9B0-0820A4E89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983" y="1989362"/>
            <a:ext cx="2856875" cy="370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1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B7847-D41A-F136-924B-5C1ECADF0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AD0F5EDF-48C0-9196-6619-EFBDD1640DCA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26215-3C92-E262-BDFC-B818DE69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2" y="341313"/>
            <a:ext cx="8815387" cy="546099"/>
          </a:xfrm>
        </p:spPr>
        <p:txBody>
          <a:bodyPr/>
          <a:lstStyle/>
          <a:p>
            <a:r>
              <a:rPr lang="en-US" dirty="0"/>
              <a:t>Phase 2:     DeepSeek-OCR for text and table extraction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C45BD-676C-8A45-E541-E034FD7F75D9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3A3B7-F467-C0ED-1E62-712D4705AE8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C00-2DEF-99E5-5BE3-C1ACC9464F8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B4B490-691D-1698-16C7-1B4C760418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7944" y="1012825"/>
            <a:ext cx="10326405" cy="8737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Progress</a:t>
            </a:r>
            <a:r>
              <a:rPr lang="en-US" dirty="0"/>
              <a:t>: Distorted table, scanned document, and Thai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Outlook</a:t>
            </a:r>
            <a:r>
              <a:rPr lang="en-US" dirty="0"/>
              <a:t>: Nested table and hundred-cell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426B0-2AAA-E7C3-E916-7948D9AC272E}"/>
              </a:ext>
            </a:extLst>
          </p:cNvPr>
          <p:cNvSpPr txBox="1"/>
          <p:nvPr/>
        </p:nvSpPr>
        <p:spPr>
          <a:xfrm>
            <a:off x="7734223" y="2925288"/>
            <a:ext cx="21463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25000"/>
                  </a:schemeClr>
                </a:solidFill>
              </a:rPr>
              <a:t>DeepSeek-OCR result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36FD11-FF26-F48C-46D3-9142DAC755AD}"/>
              </a:ext>
            </a:extLst>
          </p:cNvPr>
          <p:cNvCxnSpPr>
            <a:cxnSpLocks/>
          </p:cNvCxnSpPr>
          <p:nvPr/>
        </p:nvCxnSpPr>
        <p:spPr>
          <a:xfrm>
            <a:off x="5276850" y="4673600"/>
            <a:ext cx="6540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FAEFD11-AD57-F200-060B-A7B2575E6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7" y="2944813"/>
            <a:ext cx="4538662" cy="2900362"/>
          </a:xfrm>
          <a:prstGeom prst="rect">
            <a:avLst/>
          </a:prstGeom>
        </p:spPr>
      </p:pic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EA5C6EC-058A-A1AD-55B6-05AA3E90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99" y="3429000"/>
            <a:ext cx="5334000" cy="22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6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C44D1-254E-FCA4-67FD-0CB3DA649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808B492-A0DC-E712-9F62-F270C9D0F1A2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E5257-DD79-2449-5966-280C6325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10391538" cy="546099"/>
          </a:xfrm>
        </p:spPr>
        <p:txBody>
          <a:bodyPr/>
          <a:lstStyle/>
          <a:p>
            <a:r>
              <a:rPr lang="en-US" dirty="0"/>
              <a:t>Phase 3:     Bounding box (e.g., MCCS use cases)</a:t>
            </a: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762FA-EA41-0938-B4F8-5FB13C3DEF5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7AFF1-383F-B87E-4F41-7F1CF86A27C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FB257-9977-F1A3-9BEB-819AC725FE0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8F2CA-2D10-167C-EF2E-E14D21E18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2" y="2165350"/>
            <a:ext cx="2906558" cy="411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F6377-9AF9-CD5F-00C6-59B50D1C5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22" y="3291084"/>
            <a:ext cx="2987320" cy="2987320"/>
          </a:xfrm>
          <a:prstGeom prst="rect">
            <a:avLst/>
          </a:prstGeom>
        </p:spPr>
      </p:pic>
      <p:pic>
        <p:nvPicPr>
          <p:cNvPr id="21" name="Picture 20" descr="A poster of a person walking up the stairs&#10;&#10;AI-generated content may be incorrect.">
            <a:extLst>
              <a:ext uri="{FF2B5EF4-FFF2-40B4-BE49-F238E27FC236}">
                <a16:creationId xmlns:a16="http://schemas.microsoft.com/office/drawing/2014/main" id="{23EC4C4F-C80A-D32D-7D59-F93766BE1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24" y="346664"/>
            <a:ext cx="2787313" cy="27873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22CE53-3377-BE2D-5E01-EC9E90F70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0" y="2165350"/>
            <a:ext cx="3290442" cy="4113054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E4412F7F-A518-3003-82A6-D6A8DC07EEB5}"/>
              </a:ext>
            </a:extLst>
          </p:cNvPr>
          <p:cNvSpPr txBox="1">
            <a:spLocks/>
          </p:cNvSpPr>
          <p:nvPr/>
        </p:nvSpPr>
        <p:spPr>
          <a:xfrm>
            <a:off x="347946" y="1012825"/>
            <a:ext cx="7519704" cy="8737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0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Use case</a:t>
            </a:r>
            <a:r>
              <a:rPr lang="en-US" dirty="0"/>
              <a:t>: Announcement, advertisement, and infographic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Goal</a:t>
            </a:r>
            <a:r>
              <a:rPr lang="en-US" dirty="0"/>
              <a:t>: To get locations of all text and objects in an image </a:t>
            </a:r>
          </a:p>
        </p:txBody>
      </p:sp>
    </p:spTree>
    <p:extLst>
      <p:ext uri="{BB962C8B-B14F-4D97-AF65-F5344CB8AC3E}">
        <p14:creationId xmlns:p14="http://schemas.microsoft.com/office/powerpoint/2010/main" val="108897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5E1E-1955-4945-93B6-D0945828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F1BED5C5-3B67-5CFB-880D-6F7814E78E40}"/>
              </a:ext>
            </a:extLst>
          </p:cNvPr>
          <p:cNvSpPr/>
          <p:nvPr/>
        </p:nvSpPr>
        <p:spPr>
          <a:xfrm>
            <a:off x="0" y="233290"/>
            <a:ext cx="1744394" cy="604910"/>
          </a:xfrm>
          <a:prstGeom prst="homePlate">
            <a:avLst/>
          </a:prstGeom>
          <a:solidFill>
            <a:srgbClr val="CB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5905B-638E-2861-95F4-DBDF02DB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3" y="341313"/>
            <a:ext cx="10391538" cy="546099"/>
          </a:xfrm>
        </p:spPr>
        <p:txBody>
          <a:bodyPr/>
          <a:lstStyle/>
          <a:p>
            <a:r>
              <a:rPr lang="en-US" dirty="0"/>
              <a:t>Phase 3:     Bounding box (e.g., MCCS use cases)</a:t>
            </a: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CCFEA-8B20-35C7-9E8F-FBF50579F55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0DE2E-9084-85E2-D146-9A271E271BE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 / internal tag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8BAC-D2B9-7512-3AB1-6D4E90DA063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AE086683-F536-42AB-ABBC-F4803DFE8DBC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74922F-60DB-CAD7-0573-CBB8F8FC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7" y="2355225"/>
            <a:ext cx="4032542" cy="4032542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3949F8B-843B-DBB8-85A5-8C143B7136DA}"/>
              </a:ext>
            </a:extLst>
          </p:cNvPr>
          <p:cNvSpPr txBox="1">
            <a:spLocks/>
          </p:cNvSpPr>
          <p:nvPr/>
        </p:nvSpPr>
        <p:spPr>
          <a:xfrm>
            <a:off x="347945" y="1012825"/>
            <a:ext cx="7911355" cy="11171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0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9138" indent="-258763" algn="l" defTabSz="914400" rtl="0" eaLnBrk="1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9013" indent="-227013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8888" indent="-266700" algn="l" defTabSz="914400" rtl="0" eaLnBrk="1" latinLnBrk="0" hangingPunct="1">
              <a:lnSpc>
                <a:spcPts val="14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5713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31925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6075" indent="-184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 dirty="0"/>
              <a:t>Example</a:t>
            </a:r>
            <a:r>
              <a:rPr lang="en-US" sz="1800" dirty="0"/>
              <a:t>: Result from Azure AI Document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 dirty="0"/>
              <a:t>Mode</a:t>
            </a:r>
            <a:r>
              <a:rPr lang="en-US" sz="1800" dirty="0"/>
              <a:t>: Read    </a:t>
            </a:r>
            <a:r>
              <a:rPr lang="en-US" sz="1800" dirty="0">
                <a:sym typeface="Wingdings" panose="05000000000000000000" pitchFamily="2" charset="2"/>
              </a:rPr>
              <a:t> Locations of all text                              $1/1000 images 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              Layout  Locations of text, tables, images    $10/1000 images</a:t>
            </a:r>
            <a:endParaRPr lang="en-US" sz="1800" dirty="0"/>
          </a:p>
        </p:txBody>
      </p:sp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B7A1321-2FA4-FB10-1A89-250D181CD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83" y="2334615"/>
            <a:ext cx="2567750" cy="3973640"/>
          </a:xfrm>
          <a:prstGeom prst="rect">
            <a:avLst/>
          </a:prstGeom>
        </p:spPr>
      </p:pic>
      <p:pic>
        <p:nvPicPr>
          <p:cNvPr id="16" name="Picture 1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F3A9A47-584D-9963-B682-8F300F49D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08" y="2334616"/>
            <a:ext cx="2553958" cy="397363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690236-F5A9-C11C-F738-9FEBDB114061}"/>
              </a:ext>
            </a:extLst>
          </p:cNvPr>
          <p:cNvCxnSpPr>
            <a:cxnSpLocks/>
          </p:cNvCxnSpPr>
          <p:nvPr/>
        </p:nvCxnSpPr>
        <p:spPr>
          <a:xfrm>
            <a:off x="4948793" y="4343120"/>
            <a:ext cx="9219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03D09-6091-1C2E-5D35-5790F531FFAF}"/>
              </a:ext>
            </a:extLst>
          </p:cNvPr>
          <p:cNvSpPr/>
          <p:nvPr/>
        </p:nvSpPr>
        <p:spPr>
          <a:xfrm>
            <a:off x="1620077" y="3049625"/>
            <a:ext cx="2064476" cy="209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11C58A-2DCA-7BB2-662F-6139E2A7AAF1}"/>
              </a:ext>
            </a:extLst>
          </p:cNvPr>
          <p:cNvSpPr/>
          <p:nvPr/>
        </p:nvSpPr>
        <p:spPr>
          <a:xfrm>
            <a:off x="1890994" y="3326964"/>
            <a:ext cx="867291" cy="201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F91878-B4C0-2560-1220-883606A14827}"/>
              </a:ext>
            </a:extLst>
          </p:cNvPr>
          <p:cNvSpPr/>
          <p:nvPr/>
        </p:nvSpPr>
        <p:spPr>
          <a:xfrm>
            <a:off x="2250836" y="3563157"/>
            <a:ext cx="505347" cy="201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02A6ED-F971-0B6E-694D-CCA6F153C7C5}"/>
              </a:ext>
            </a:extLst>
          </p:cNvPr>
          <p:cNvSpPr/>
          <p:nvPr/>
        </p:nvSpPr>
        <p:spPr>
          <a:xfrm>
            <a:off x="2789219" y="3325315"/>
            <a:ext cx="573618" cy="432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3923A1-C14A-E72F-8BA2-6BB288957CC4}"/>
              </a:ext>
            </a:extLst>
          </p:cNvPr>
          <p:cNvSpPr/>
          <p:nvPr/>
        </p:nvSpPr>
        <p:spPr>
          <a:xfrm>
            <a:off x="1585960" y="3829445"/>
            <a:ext cx="2111845" cy="14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92ABE6-BFDF-62C9-040F-B893C08E1E9A}"/>
              </a:ext>
            </a:extLst>
          </p:cNvPr>
          <p:cNvSpPr/>
          <p:nvPr/>
        </p:nvSpPr>
        <p:spPr>
          <a:xfrm>
            <a:off x="1456081" y="4012765"/>
            <a:ext cx="2612332" cy="228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CC41E-1FBB-EC59-5943-9280F141B4ED}"/>
              </a:ext>
            </a:extLst>
          </p:cNvPr>
          <p:cNvSpPr/>
          <p:nvPr/>
        </p:nvSpPr>
        <p:spPr>
          <a:xfrm>
            <a:off x="1566082" y="4286249"/>
            <a:ext cx="2144975" cy="141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14CE43-F021-B58E-7C12-639FC82D4C6C}"/>
              </a:ext>
            </a:extLst>
          </p:cNvPr>
          <p:cNvSpPr/>
          <p:nvPr/>
        </p:nvSpPr>
        <p:spPr>
          <a:xfrm>
            <a:off x="1178338" y="4058058"/>
            <a:ext cx="238302" cy="152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153184-89FE-61A0-470F-04BE2B5F8B78}"/>
              </a:ext>
            </a:extLst>
          </p:cNvPr>
          <p:cNvSpPr/>
          <p:nvPr/>
        </p:nvSpPr>
        <p:spPr>
          <a:xfrm>
            <a:off x="2826213" y="5730913"/>
            <a:ext cx="1708773" cy="141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9305FF-13B6-365B-522C-26181DE0E375}"/>
              </a:ext>
            </a:extLst>
          </p:cNvPr>
          <p:cNvSpPr/>
          <p:nvPr/>
        </p:nvSpPr>
        <p:spPr>
          <a:xfrm>
            <a:off x="2617300" y="5912056"/>
            <a:ext cx="1914105" cy="141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FB106-B826-93D5-6743-ECE2B3733F90}"/>
              </a:ext>
            </a:extLst>
          </p:cNvPr>
          <p:cNvSpPr/>
          <p:nvPr/>
        </p:nvSpPr>
        <p:spPr>
          <a:xfrm>
            <a:off x="814104" y="6026734"/>
            <a:ext cx="1121621" cy="105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CE2141-D013-B4DC-3790-B2FCA7617153}"/>
              </a:ext>
            </a:extLst>
          </p:cNvPr>
          <p:cNvSpPr/>
          <p:nvPr/>
        </p:nvSpPr>
        <p:spPr>
          <a:xfrm>
            <a:off x="814130" y="6176403"/>
            <a:ext cx="2879763" cy="141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7A0422B-A94C-A2A8-1130-0009CDE98C43}"/>
              </a:ext>
            </a:extLst>
          </p:cNvPr>
          <p:cNvGrpSpPr/>
          <p:nvPr/>
        </p:nvGrpSpPr>
        <p:grpSpPr>
          <a:xfrm>
            <a:off x="367409" y="2438184"/>
            <a:ext cx="2832625" cy="793891"/>
            <a:chOff x="-52330" y="1649007"/>
            <a:chExt cx="3386603" cy="102475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801BC08-28CC-E4E8-A1EC-C4AF465CE71F}"/>
                </a:ext>
              </a:extLst>
            </p:cNvPr>
            <p:cNvGrpSpPr/>
            <p:nvPr/>
          </p:nvGrpSpPr>
          <p:grpSpPr>
            <a:xfrm>
              <a:off x="481757" y="1947130"/>
              <a:ext cx="1328454" cy="426754"/>
              <a:chOff x="481757" y="1947130"/>
              <a:chExt cx="1328454" cy="42675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A56EE2A-5403-8248-73A8-393B8A93AD5A}"/>
                  </a:ext>
                </a:extLst>
              </p:cNvPr>
              <p:cNvSpPr/>
              <p:nvPr/>
            </p:nvSpPr>
            <p:spPr>
              <a:xfrm>
                <a:off x="546100" y="2012948"/>
                <a:ext cx="1198294" cy="30480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500" dirty="0"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BEDCF50-74FE-3B70-E5A8-7D208837ED4B}"/>
                  </a:ext>
                </a:extLst>
              </p:cNvPr>
              <p:cNvSpPr/>
              <p:nvPr/>
            </p:nvSpPr>
            <p:spPr>
              <a:xfrm>
                <a:off x="481757" y="1947130"/>
                <a:ext cx="121954" cy="1219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500" dirty="0"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049D568-E300-02FF-05AB-326492797724}"/>
                  </a:ext>
                </a:extLst>
              </p:cNvPr>
              <p:cNvSpPr/>
              <p:nvPr/>
            </p:nvSpPr>
            <p:spPr>
              <a:xfrm>
                <a:off x="488107" y="2251930"/>
                <a:ext cx="121954" cy="1219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500" dirty="0"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F79033E-2D73-2C62-4F80-DC4CE33AA310}"/>
                  </a:ext>
                </a:extLst>
              </p:cNvPr>
              <p:cNvSpPr/>
              <p:nvPr/>
            </p:nvSpPr>
            <p:spPr>
              <a:xfrm>
                <a:off x="1688257" y="1947130"/>
                <a:ext cx="121954" cy="1219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500" dirty="0">
                  <a:cs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440BAB1-8433-7C4B-B307-978B12025D84}"/>
                  </a:ext>
                </a:extLst>
              </p:cNvPr>
              <p:cNvSpPr/>
              <p:nvPr/>
            </p:nvSpPr>
            <p:spPr>
              <a:xfrm>
                <a:off x="1681907" y="2245580"/>
                <a:ext cx="121954" cy="1219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500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E31F9E7-562B-EFB8-78A4-BB1FDEDB43A5}"/>
                </a:ext>
              </a:extLst>
            </p:cNvPr>
            <p:cNvSpPr txBox="1"/>
            <p:nvPr/>
          </p:nvSpPr>
          <p:spPr>
            <a:xfrm>
              <a:off x="-52330" y="1649007"/>
              <a:ext cx="1198294" cy="357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x=25, y=54</a:t>
              </a:r>
              <a:endParaRPr lang="th-TH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F1B0EC-DE60-0DF8-723A-28BD66999E60}"/>
                </a:ext>
              </a:extLst>
            </p:cNvPr>
            <p:cNvSpPr txBox="1"/>
            <p:nvPr/>
          </p:nvSpPr>
          <p:spPr>
            <a:xfrm>
              <a:off x="1070257" y="1651023"/>
              <a:ext cx="1358917" cy="357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x=116, y=54</a:t>
              </a:r>
              <a:endParaRPr lang="th-TH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6DD5FA-AE6C-F33E-6F4C-497952976F84}"/>
                </a:ext>
              </a:extLst>
            </p:cNvPr>
            <p:cNvSpPr txBox="1"/>
            <p:nvPr/>
          </p:nvSpPr>
          <p:spPr>
            <a:xfrm>
              <a:off x="1740384" y="2119995"/>
              <a:ext cx="1593889" cy="357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x=116, y=89</a:t>
              </a:r>
              <a:endParaRPr lang="th-TH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F8643D-4C9E-5739-7B9A-C0C7CB0CDC87}"/>
                </a:ext>
              </a:extLst>
            </p:cNvPr>
            <p:cNvSpPr txBox="1"/>
            <p:nvPr/>
          </p:nvSpPr>
          <p:spPr>
            <a:xfrm>
              <a:off x="-50612" y="2316211"/>
              <a:ext cx="1198294" cy="357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x=25, y=89</a:t>
              </a:r>
              <a:endParaRPr lang="th-TH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36A8B2F-69D3-05C0-A5E5-2A0A465F0263}"/>
              </a:ext>
            </a:extLst>
          </p:cNvPr>
          <p:cNvSpPr/>
          <p:nvPr/>
        </p:nvSpPr>
        <p:spPr>
          <a:xfrm>
            <a:off x="6435985" y="2540847"/>
            <a:ext cx="1104498" cy="639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5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84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1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1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1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1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1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5" grpId="0" animBg="1"/>
    </p:bldLst>
  </p:timing>
</p:sld>
</file>

<file path=ppt/theme/theme1.xml><?xml version="1.0" encoding="utf-8"?>
<a:theme xmlns:a="http://schemas.openxmlformats.org/drawingml/2006/main" name="Bangkok bank">
  <a:themeElements>
    <a:clrScheme name="Bangkok bank_colour">
      <a:dk1>
        <a:srgbClr val="000000"/>
      </a:dk1>
      <a:lt1>
        <a:srgbClr val="FFFFFF"/>
      </a:lt1>
      <a:dk2>
        <a:srgbClr val="323238"/>
      </a:dk2>
      <a:lt2>
        <a:srgbClr val="F8F8F8"/>
      </a:lt2>
      <a:accent1>
        <a:srgbClr val="0064FF"/>
      </a:accent1>
      <a:accent2>
        <a:srgbClr val="A1C6FF"/>
      </a:accent2>
      <a:accent3>
        <a:srgbClr val="002850"/>
      </a:accent3>
      <a:accent4>
        <a:srgbClr val="939399"/>
      </a:accent4>
      <a:accent5>
        <a:srgbClr val="09594A"/>
      </a:accent5>
      <a:accent6>
        <a:srgbClr val="61D09C"/>
      </a:accent6>
      <a:hlink>
        <a:srgbClr val="000000"/>
      </a:hlink>
      <a:folHlink>
        <a:srgbClr val="000000"/>
      </a:folHlink>
    </a:clrScheme>
    <a:fontScheme name="Bangkok Bank">
      <a:majorFont>
        <a:latin typeface="BBL Sans Office Medium"/>
        <a:ea typeface=""/>
        <a:cs typeface="BBL Sans Office Medium"/>
      </a:majorFont>
      <a:minorFont>
        <a:latin typeface="BBL Sans Office"/>
        <a:ea typeface=""/>
        <a:cs typeface="BBL Sans 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500" dirty="0"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lnSpc>
            <a:spcPts val="2200"/>
          </a:lnSpc>
          <a:spcBef>
            <a:spcPts val="1200"/>
          </a:spcBef>
          <a:defRPr sz="1600" dirty="0" err="1" smtClean="0">
            <a:cs typeface="Arial" panose="020B0604020202020204" pitchFamily="34" charset="0"/>
          </a:defRPr>
        </a:defPPr>
      </a:lstStyle>
    </a:txDef>
  </a:objectDefaults>
  <a:extraClrSchemeLst/>
  <a:custClrLst>
    <a:custClr>
      <a:srgbClr val="7A0334"/>
    </a:custClr>
    <a:custClr>
      <a:srgbClr val="EF3C67"/>
    </a:custClr>
    <a:custClr>
      <a:srgbClr val="FFCCC5"/>
    </a:custClr>
    <a:custClr>
      <a:srgbClr val="09594A"/>
    </a:custClr>
    <a:custClr>
      <a:srgbClr val="16A873"/>
    </a:custClr>
    <a:custClr>
      <a:srgbClr val="BCEDCD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622184"/>
    </a:custClr>
    <a:custClr>
      <a:srgbClr val="9E50CC"/>
    </a:custClr>
    <a:custClr>
      <a:srgbClr val="EBCFFF"/>
    </a:custClr>
    <a:custClr>
      <a:srgbClr val="17171A"/>
    </a:custClr>
    <a:custClr>
      <a:srgbClr val="323238"/>
    </a:custClr>
    <a:custClr>
      <a:srgbClr val="46464D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5E5E66"/>
    </a:custClr>
    <a:custClr>
      <a:srgbClr val="78787D"/>
    </a:custClr>
    <a:custClr>
      <a:srgbClr val="939399"/>
    </a:custClr>
    <a:custClr>
      <a:srgbClr val="C8C8CC"/>
    </a:custClr>
    <a:custClr>
      <a:srgbClr val="E3E3E5"/>
    </a:custClr>
    <a:custClr>
      <a:srgbClr val="F5F5F5"/>
    </a:custClr>
  </a:custClrLst>
  <a:extLst>
    <a:ext uri="{05A4C25C-085E-4340-85A3-A5531E510DB2}">
      <thm15:themeFamily xmlns:thm15="http://schemas.microsoft.com/office/thememl/2012/main" name="Bangkok bank.potx" id="{AA2BE6B1-5388-44B6-BC00-0FF95DD8CA7C}" vid="{8A6F6D7B-9388-43B0-A8C9-3FB93A792A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fd8f58d-cc74-4ba2-b87a-b4508bc2079f}" enabled="1" method="Standard" siteId="{ce5b721e-116b-4ff1-9fcf-c8b76f66d2c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4159</TotalTime>
  <Words>2783</Words>
  <Application>Microsoft Office PowerPoint</Application>
  <PresentationFormat>Widescreen</PresentationFormat>
  <Paragraphs>356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BBL Sans Office</vt:lpstr>
      <vt:lpstr>BBL Sans Office Medium</vt:lpstr>
      <vt:lpstr>Calibri</vt:lpstr>
      <vt:lpstr>Wingdings</vt:lpstr>
      <vt:lpstr>Bangkok bank</vt:lpstr>
      <vt:lpstr>OCR project update</vt:lpstr>
      <vt:lpstr>OCR project </vt:lpstr>
      <vt:lpstr>Phase 1:     Qwen2.5-VL-Instruct for text and table extraction </vt:lpstr>
      <vt:lpstr>Phase 1:     Qwen2.5-VL-Instruct for text and table extraction</vt:lpstr>
      <vt:lpstr>Why DeepSeek-OCR?</vt:lpstr>
      <vt:lpstr>Phase 2:     DeepSeek-OCR for text and table extraction </vt:lpstr>
      <vt:lpstr>Phase 2:     DeepSeek-OCR for text and table extraction</vt:lpstr>
      <vt:lpstr>Phase 3:     Bounding box (e.g., MCCS use cases) </vt:lpstr>
      <vt:lpstr>Phase 3:     Bounding box (e.g., MCCS use cases) </vt:lpstr>
      <vt:lpstr>Phase 3:     Bounding box (e.g., MCCS use cases) </vt:lpstr>
      <vt:lpstr>Phase 4:     Image description  </vt:lpstr>
      <vt:lpstr>Phase 4:     Image description  </vt:lpstr>
      <vt:lpstr>PowerPoint Presentation</vt:lpstr>
      <vt:lpstr>OCR project </vt:lpstr>
      <vt:lpstr>Phase 4:     Data labelling approach</vt:lpstr>
      <vt:lpstr>PowerPoint Presentation</vt:lpstr>
      <vt:lpstr>PowerPoint Presentation</vt:lpstr>
      <vt:lpstr>Phase 4:     Inference cost of Gemini 3 Pro</vt:lpstr>
      <vt:lpstr>Phase 4:     Inference cost of Gemini 3 Pro</vt:lpstr>
      <vt:lpstr>Phase 4:     Inference cost of Gemini 3 Pro</vt:lpstr>
      <vt:lpstr>Phase 4:     Inference cost of Gemini 3 Pro</vt:lpstr>
      <vt:lpstr>Phase 4:     Inference cost of Gemini 3 Pro</vt:lpstr>
      <vt:lpstr>Phase 4:     Outsourcing for data labelling</vt:lpstr>
      <vt:lpstr>PowerPoint Presentation</vt:lpstr>
      <vt:lpstr>Why DeepSeek-OCR?</vt:lpstr>
      <vt:lpstr>Resolution mode in DeepSeek-OCR</vt:lpstr>
      <vt:lpstr>Resolution mode in DeepSeek-OCR</vt:lpstr>
      <vt:lpstr>PowerPoint Presentation</vt:lpstr>
      <vt:lpstr>PowerPoint Presentation</vt:lpstr>
      <vt:lpstr>PowerPoint Presentation</vt:lpstr>
    </vt:vector>
  </TitlesOfParts>
  <Company>Bangkok Bank PCL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Natthawut Chaisueb</dc:creator>
  <cp:lastModifiedBy>Natthawut Chaisueb</cp:lastModifiedBy>
  <cp:revision>97</cp:revision>
  <dcterms:created xsi:type="dcterms:W3CDTF">2025-11-28T02:20:32Z</dcterms:created>
  <dcterms:modified xsi:type="dcterms:W3CDTF">2025-12-22T10:39:48Z</dcterms:modified>
</cp:coreProperties>
</file>